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4"/>
  </p:sldMasterIdLst>
  <p:sldIdLst>
    <p:sldId id="256" r:id="rId5"/>
    <p:sldId id="257" r:id="rId6"/>
    <p:sldId id="260" r:id="rId7"/>
    <p:sldId id="261" r:id="rId8"/>
    <p:sldId id="258" r:id="rId9"/>
    <p:sldId id="262" r:id="rId10"/>
    <p:sldId id="263" r:id="rId11"/>
    <p:sldId id="265" r:id="rId12"/>
    <p:sldId id="264" r:id="rId13"/>
    <p:sldId id="281" r:id="rId14"/>
    <p:sldId id="268" r:id="rId15"/>
    <p:sldId id="277" r:id="rId16"/>
    <p:sldId id="269" r:id="rId17"/>
    <p:sldId id="259" r:id="rId18"/>
    <p:sldId id="271" r:id="rId19"/>
    <p:sldId id="273" r:id="rId20"/>
    <p:sldId id="274" r:id="rId21"/>
    <p:sldId id="275" r:id="rId22"/>
    <p:sldId id="276" r:id="rId23"/>
    <p:sldId id="278" r:id="rId24"/>
    <p:sldId id="282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6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B3A08-C445-489D-10B0-08905C29EF47}" v="302" dt="2021-03-03T18:39:31.909"/>
    <p1510:client id="{6F688598-A721-97F5-11D5-540ECF329C62}" v="6557" dt="2021-03-04T17:42:10.373"/>
    <p1510:client id="{8E7EEBB2-3335-1271-01F5-C24512B134F2}" v="1457" dt="2021-03-03T22:14:44.065"/>
    <p1510:client id="{F72F2CA7-2EA2-DC43-9F66-05E29CF9DE25}" v="149" dt="2021-03-04T14:18:00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/>
    <p:restoredTop sz="94689"/>
  </p:normalViewPr>
  <p:slideViewPr>
    <p:cSldViewPr snapToGrid="0">
      <p:cViewPr varScale="1">
        <p:scale>
          <a:sx n="138" d="100"/>
          <a:sy n="138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138F5-8ADF-4A7D-B3E3-C053B904325F}" type="doc">
      <dgm:prSet loTypeId="urn:microsoft.com/office/officeart/2017/3/layout/HorizontalLabels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A4C499-4933-4C57-8F58-CEEE08E6C5C4}">
      <dgm:prSet/>
      <dgm:spPr/>
      <dgm:t>
        <a:bodyPr/>
        <a:lstStyle/>
        <a:p>
          <a:pPr>
            <a:defRPr b="1"/>
          </a:pPr>
          <a:r>
            <a:rPr lang="en-US"/>
            <a:t>2008</a:t>
          </a:r>
        </a:p>
      </dgm:t>
    </dgm:pt>
    <dgm:pt modelId="{91FFCE09-66D3-4B61-B207-1B9AC86FBBE2}" type="parTrans" cxnId="{3260E51B-C3B9-415B-A3E2-B5513934B905}">
      <dgm:prSet/>
      <dgm:spPr/>
      <dgm:t>
        <a:bodyPr/>
        <a:lstStyle/>
        <a:p>
          <a:endParaRPr lang="en-US"/>
        </a:p>
      </dgm:t>
    </dgm:pt>
    <dgm:pt modelId="{425D015F-16F4-46D1-9F14-BBE5167FE1D6}" type="sibTrans" cxnId="{3260E51B-C3B9-415B-A3E2-B5513934B905}">
      <dgm:prSet/>
      <dgm:spPr/>
      <dgm:t>
        <a:bodyPr/>
        <a:lstStyle/>
        <a:p>
          <a:endParaRPr lang="en-US"/>
        </a:p>
      </dgm:t>
    </dgm:pt>
    <dgm:pt modelId="{5BAF52C2-EF0A-4C10-A75A-F78C4C7E22B2}">
      <dgm:prSet/>
      <dgm:spPr/>
      <dgm:t>
        <a:bodyPr/>
        <a:lstStyle/>
        <a:p>
          <a:r>
            <a:rPr lang="en-US" b="1"/>
            <a:t>“Adaptive learning for the world”</a:t>
          </a:r>
          <a:endParaRPr lang="en-US" b="1">
            <a:latin typeface="Trebuchet MS" panose="020B0603020202020204"/>
          </a:endParaRPr>
        </a:p>
      </dgm:t>
    </dgm:pt>
    <dgm:pt modelId="{D673DD31-6356-4FC3-A85F-93649282B1E5}" type="parTrans" cxnId="{0602CF47-9070-4E5C-BB6A-3AD9236561F8}">
      <dgm:prSet/>
      <dgm:spPr/>
      <dgm:t>
        <a:bodyPr/>
        <a:lstStyle/>
        <a:p>
          <a:endParaRPr lang="en-US"/>
        </a:p>
      </dgm:t>
    </dgm:pt>
    <dgm:pt modelId="{C302B68E-EF38-43C0-8338-08D711B55616}" type="sibTrans" cxnId="{0602CF47-9070-4E5C-BB6A-3AD9236561F8}">
      <dgm:prSet/>
      <dgm:spPr/>
      <dgm:t>
        <a:bodyPr/>
        <a:lstStyle/>
        <a:p>
          <a:endParaRPr lang="en-US"/>
        </a:p>
      </dgm:t>
    </dgm:pt>
    <dgm:pt modelId="{C14CE390-EBAF-4111-8136-10CCC01D795F}">
      <dgm:prSet/>
      <dgm:spPr/>
      <dgm:t>
        <a:bodyPr/>
        <a:lstStyle/>
        <a:p>
          <a:pPr>
            <a:defRPr b="1"/>
          </a:pPr>
          <a:r>
            <a:rPr lang="en-US"/>
            <a:t>2012</a:t>
          </a:r>
        </a:p>
      </dgm:t>
    </dgm:pt>
    <dgm:pt modelId="{161C3C73-6530-499F-8B28-825C0377DF73}" type="parTrans" cxnId="{7E85414B-66CC-4E4B-9FB1-7E1123520E64}">
      <dgm:prSet/>
      <dgm:spPr/>
      <dgm:t>
        <a:bodyPr/>
        <a:lstStyle/>
        <a:p>
          <a:endParaRPr lang="en-US"/>
        </a:p>
      </dgm:t>
    </dgm:pt>
    <dgm:pt modelId="{7D0FDE2B-13EC-40A8-8E66-27BA320F8196}" type="sibTrans" cxnId="{7E85414B-66CC-4E4B-9FB1-7E1123520E64}">
      <dgm:prSet/>
      <dgm:spPr/>
      <dgm:t>
        <a:bodyPr/>
        <a:lstStyle/>
        <a:p>
          <a:endParaRPr lang="en-US"/>
        </a:p>
      </dgm:t>
    </dgm:pt>
    <dgm:pt modelId="{60DCC3AA-DBB0-4408-9C08-1C9B365E596A}">
      <dgm:prSet/>
      <dgm:spPr/>
      <dgm:t>
        <a:bodyPr/>
        <a:lstStyle/>
        <a:p>
          <a:r>
            <a:rPr lang="en-US" b="1"/>
            <a:t>Enterprise </a:t>
          </a:r>
          <a:r>
            <a:rPr lang="en-US" b="1">
              <a:latin typeface="Trebuchet MS" panose="020B0603020202020204"/>
            </a:rPr>
            <a:t>API</a:t>
          </a:r>
        </a:p>
      </dgm:t>
    </dgm:pt>
    <dgm:pt modelId="{FDD8FA38-F9CF-4F3C-805A-4BF8D4A7D29D}" type="parTrans" cxnId="{89B6AAD0-590B-4A64-9F63-28163A19A0A2}">
      <dgm:prSet/>
      <dgm:spPr/>
      <dgm:t>
        <a:bodyPr/>
        <a:lstStyle/>
        <a:p>
          <a:endParaRPr lang="en-US"/>
        </a:p>
      </dgm:t>
    </dgm:pt>
    <dgm:pt modelId="{85A3D0F1-EBE4-4B77-8004-EB6E793DD836}" type="sibTrans" cxnId="{89B6AAD0-590B-4A64-9F63-28163A19A0A2}">
      <dgm:prSet/>
      <dgm:spPr/>
      <dgm:t>
        <a:bodyPr/>
        <a:lstStyle/>
        <a:p>
          <a:endParaRPr lang="en-US"/>
        </a:p>
      </dgm:t>
    </dgm:pt>
    <dgm:pt modelId="{05938311-4120-45FF-846B-652BA1CA05D6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C1006A9B-B8A7-403E-BA1E-63D0029E0902}" type="parTrans" cxnId="{B30DB526-0A61-4882-AB29-E95564A60A0E}">
      <dgm:prSet/>
      <dgm:spPr/>
      <dgm:t>
        <a:bodyPr/>
        <a:lstStyle/>
        <a:p>
          <a:endParaRPr lang="en-US"/>
        </a:p>
      </dgm:t>
    </dgm:pt>
    <dgm:pt modelId="{38B69BED-9F91-4298-8D4E-3047D484F51A}" type="sibTrans" cxnId="{B30DB526-0A61-4882-AB29-E95564A60A0E}">
      <dgm:prSet/>
      <dgm:spPr/>
      <dgm:t>
        <a:bodyPr/>
        <a:lstStyle/>
        <a:p>
          <a:endParaRPr lang="en-US"/>
        </a:p>
      </dgm:t>
    </dgm:pt>
    <dgm:pt modelId="{ABE37080-6548-433A-AC7A-9E1F8025C3BD}">
      <dgm:prSet/>
      <dgm:spPr/>
      <dgm:t>
        <a:bodyPr/>
        <a:lstStyle/>
        <a:p>
          <a:r>
            <a:rPr lang="en-US" b="1"/>
            <a:t>Our own product, Alta</a:t>
          </a:r>
          <a:endParaRPr lang="en-US" b="1">
            <a:latin typeface="Trebuchet MS" panose="020B0603020202020204"/>
          </a:endParaRPr>
        </a:p>
      </dgm:t>
    </dgm:pt>
    <dgm:pt modelId="{421B6B78-C382-49B1-A8B9-AF5C6FD7D648}" type="parTrans" cxnId="{EE6976F6-CD1B-4DC7-8506-5ABCDAB5077D}">
      <dgm:prSet/>
      <dgm:spPr/>
      <dgm:t>
        <a:bodyPr/>
        <a:lstStyle/>
        <a:p>
          <a:endParaRPr lang="en-US"/>
        </a:p>
      </dgm:t>
    </dgm:pt>
    <dgm:pt modelId="{71FF422A-41E7-4FA5-A8F2-9E94BE49002A}" type="sibTrans" cxnId="{EE6976F6-CD1B-4DC7-8506-5ABCDAB5077D}">
      <dgm:prSet/>
      <dgm:spPr/>
      <dgm:t>
        <a:bodyPr/>
        <a:lstStyle/>
        <a:p>
          <a:endParaRPr lang="en-US"/>
        </a:p>
      </dgm:t>
    </dgm:pt>
    <dgm:pt modelId="{A3790560-BB39-4106-97DA-5B9026F6A5FE}">
      <dgm:prSet/>
      <dgm:spPr/>
      <dgm:t>
        <a:bodyPr/>
        <a:lstStyle/>
        <a:p>
          <a:pPr>
            <a:defRPr b="1"/>
          </a:pPr>
          <a:r>
            <a:rPr lang="en-US"/>
            <a:t>2019</a:t>
          </a:r>
        </a:p>
      </dgm:t>
    </dgm:pt>
    <dgm:pt modelId="{20D22B8A-3291-458C-97DC-104D262A39D6}" type="parTrans" cxnId="{F80E01FD-E69C-41C3-8399-40B8EA806AC0}">
      <dgm:prSet/>
      <dgm:spPr/>
      <dgm:t>
        <a:bodyPr/>
        <a:lstStyle/>
        <a:p>
          <a:endParaRPr lang="en-US"/>
        </a:p>
      </dgm:t>
    </dgm:pt>
    <dgm:pt modelId="{2F6D0DD6-5EB8-465E-9705-BFCF5738F735}" type="sibTrans" cxnId="{F80E01FD-E69C-41C3-8399-40B8EA806AC0}">
      <dgm:prSet/>
      <dgm:spPr/>
      <dgm:t>
        <a:bodyPr/>
        <a:lstStyle/>
        <a:p>
          <a:endParaRPr lang="en-US"/>
        </a:p>
      </dgm:t>
    </dgm:pt>
    <dgm:pt modelId="{C80571ED-EDC5-486B-833A-282E1F11249D}">
      <dgm:prSet/>
      <dgm:spPr/>
      <dgm:t>
        <a:bodyPr/>
        <a:lstStyle/>
        <a:p>
          <a:pPr rtl="0"/>
          <a:r>
            <a:rPr lang="en-US" b="1"/>
            <a:t>Joined Wiley</a:t>
          </a:r>
          <a:endParaRPr lang="en-US" b="1">
            <a:latin typeface="Trebuchet MS" panose="020B0603020202020204"/>
          </a:endParaRPr>
        </a:p>
      </dgm:t>
    </dgm:pt>
    <dgm:pt modelId="{459001BA-79F3-4780-9356-E419E8B7CBBC}" type="parTrans" cxnId="{437E06F9-33D1-4BD9-944D-2275704C0B7E}">
      <dgm:prSet/>
      <dgm:spPr/>
      <dgm:t>
        <a:bodyPr/>
        <a:lstStyle/>
        <a:p>
          <a:endParaRPr lang="en-US"/>
        </a:p>
      </dgm:t>
    </dgm:pt>
    <dgm:pt modelId="{920F64BB-3A3D-4508-912A-1BCD8B562457}" type="sibTrans" cxnId="{437E06F9-33D1-4BD9-944D-2275704C0B7E}">
      <dgm:prSet/>
      <dgm:spPr/>
      <dgm:t>
        <a:bodyPr/>
        <a:lstStyle/>
        <a:p>
          <a:endParaRPr lang="en-US"/>
        </a:p>
      </dgm:t>
    </dgm:pt>
    <dgm:pt modelId="{31842033-559B-4FEE-9822-2BA1E8EF4956}">
      <dgm:prSet phldr="0"/>
      <dgm:spPr/>
      <dgm:t>
        <a:bodyPr/>
        <a:lstStyle/>
        <a:p>
          <a:r>
            <a:rPr lang="en-US"/>
            <a:t>Bootstrap prior art into an adaptive platform</a:t>
          </a:r>
        </a:p>
      </dgm:t>
    </dgm:pt>
    <dgm:pt modelId="{0E58F7BE-4E7A-4F89-9F9D-F82072E7D5EC}" type="parTrans" cxnId="{6B8E8A0E-F842-47CF-A14B-C058E68C96E3}">
      <dgm:prSet/>
      <dgm:spPr/>
    </dgm:pt>
    <dgm:pt modelId="{EB1771BC-6F20-4C76-B447-0C7B023A6576}" type="sibTrans" cxnId="{6B8E8A0E-F842-47CF-A14B-C058E68C96E3}">
      <dgm:prSet/>
      <dgm:spPr/>
    </dgm:pt>
    <dgm:pt modelId="{56BE50DF-D23A-49EA-BFF8-A9125601B5DF}">
      <dgm:prSet phldr="0"/>
      <dgm:spPr/>
      <dgm:t>
        <a:bodyPr/>
        <a:lstStyle/>
        <a:p>
          <a:r>
            <a:rPr lang="en-US">
              <a:latin typeface="Trebuchet MS" panose="020B0603020202020204"/>
            </a:rPr>
            <a:t>Get</a:t>
          </a:r>
          <a:r>
            <a:rPr lang="en-US"/>
            <a:t> the foundations right</a:t>
          </a:r>
        </a:p>
      </dgm:t>
    </dgm:pt>
    <dgm:pt modelId="{EA5A6ECF-ADC4-4C82-8F5F-A0325554FBA6}" type="parTrans" cxnId="{6DA8AE54-82F3-42AC-9F22-5567B0C3C6C6}">
      <dgm:prSet/>
      <dgm:spPr/>
    </dgm:pt>
    <dgm:pt modelId="{BF8F78D9-1A5B-4D7C-AE73-F06C2056F302}" type="sibTrans" cxnId="{6DA8AE54-82F3-42AC-9F22-5567B0C3C6C6}">
      <dgm:prSet/>
      <dgm:spPr/>
    </dgm:pt>
    <dgm:pt modelId="{1AB21B2F-8A83-43A9-8D2A-7AFDFEDB7622}">
      <dgm:prSet phldr="0"/>
      <dgm:spPr/>
      <dgm:t>
        <a:bodyPr/>
        <a:lstStyle/>
        <a:p>
          <a:r>
            <a:rPr lang="en-US"/>
            <a:t>Iterate on implementation</a:t>
          </a:r>
        </a:p>
      </dgm:t>
    </dgm:pt>
    <dgm:pt modelId="{148205F5-C933-45C4-BD14-1BE121624DA8}" type="parTrans" cxnId="{F55B94FE-F47E-48EF-99EA-2F4C7C240558}">
      <dgm:prSet/>
      <dgm:spPr/>
    </dgm:pt>
    <dgm:pt modelId="{4C6D0EA7-90A9-4562-9D9F-1656D630ECDB}" type="sibTrans" cxnId="{F55B94FE-F47E-48EF-99EA-2F4C7C240558}">
      <dgm:prSet/>
      <dgm:spPr/>
    </dgm:pt>
    <dgm:pt modelId="{01B05D25-58B4-4BE7-8DE3-B33852DDB5CA}">
      <dgm:prSet phldr="0"/>
      <dgm:spPr/>
      <dgm:t>
        <a:bodyPr/>
        <a:lstStyle/>
        <a:p>
          <a:r>
            <a:rPr lang="en-US"/>
            <a:t>Beyond homework</a:t>
          </a:r>
        </a:p>
      </dgm:t>
    </dgm:pt>
    <dgm:pt modelId="{8931614B-07A2-485F-87C6-A05E9BB23085}" type="parTrans" cxnId="{7F8CE2B9-C186-4F81-920B-7FA881C5B8E6}">
      <dgm:prSet/>
      <dgm:spPr/>
    </dgm:pt>
    <dgm:pt modelId="{A5A33F41-A588-4469-A94A-94E319D110DB}" type="sibTrans" cxnId="{7F8CE2B9-C186-4F81-920B-7FA881C5B8E6}">
      <dgm:prSet/>
      <dgm:spPr/>
    </dgm:pt>
    <dgm:pt modelId="{563FF5DE-42DE-43B1-BB78-A819D82391BE}" type="pres">
      <dgm:prSet presAssocID="{737138F5-8ADF-4A7D-B3E3-C053B904325F}" presName="root" presStyleCnt="0">
        <dgm:presLayoutVars>
          <dgm:chMax/>
          <dgm:chPref/>
          <dgm:animLvl val="lvl"/>
        </dgm:presLayoutVars>
      </dgm:prSet>
      <dgm:spPr/>
    </dgm:pt>
    <dgm:pt modelId="{F5E79719-CD64-4A3C-B374-A85934419B0A}" type="pres">
      <dgm:prSet presAssocID="{737138F5-8ADF-4A7D-B3E3-C053B904325F}" presName="divider" presStyleLbl="fgAcc1" presStyleIdx="0" presStyleCnt="1"/>
      <dgm:spPr/>
    </dgm:pt>
    <dgm:pt modelId="{42A7EE18-DA1B-4E09-9210-7BAB3865F7AC}" type="pres">
      <dgm:prSet presAssocID="{737138F5-8ADF-4A7D-B3E3-C053B904325F}" presName="nodes" presStyleCnt="0">
        <dgm:presLayoutVars>
          <dgm:chMax/>
          <dgm:chPref/>
          <dgm:animLvl val="lvl"/>
        </dgm:presLayoutVars>
      </dgm:prSet>
      <dgm:spPr/>
    </dgm:pt>
    <dgm:pt modelId="{328EB9A3-0906-4A8C-A48A-5C74F6BED8C3}" type="pres">
      <dgm:prSet presAssocID="{31A4C499-4933-4C57-8F58-CEEE08E6C5C4}" presName="composite" presStyleCnt="0"/>
      <dgm:spPr/>
    </dgm:pt>
    <dgm:pt modelId="{5EA9B21D-3F84-44E5-ADDB-D87BB88DDA77}" type="pres">
      <dgm:prSet presAssocID="{31A4C499-4933-4C57-8F58-CEEE08E6C5C4}" presName="L1TextContainer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6718E369-95C6-476B-B7AA-57F448709048}" type="pres">
      <dgm:prSet presAssocID="{31A4C499-4933-4C57-8F58-CEEE08E6C5C4}" presName="L2TextContainerWrapper" presStyleCnt="0">
        <dgm:presLayoutVars>
          <dgm:bulletEnabled val="1"/>
        </dgm:presLayoutVars>
      </dgm:prSet>
      <dgm:spPr/>
    </dgm:pt>
    <dgm:pt modelId="{C5811480-DAF7-4840-9C2C-F1F5C7EE040B}" type="pres">
      <dgm:prSet presAssocID="{31A4C499-4933-4C57-8F58-CEEE08E6C5C4}" presName="L2TextContainer" presStyleLbl="bgAccFollowNode1" presStyleIdx="0" presStyleCnt="4"/>
      <dgm:spPr/>
    </dgm:pt>
    <dgm:pt modelId="{E4B549DF-2079-4B86-BF90-1EF65EA6B513}" type="pres">
      <dgm:prSet presAssocID="{31A4C499-4933-4C57-8F58-CEEE08E6C5C4}" presName="FlexibleEmptyPlaceHolder" presStyleCnt="0"/>
      <dgm:spPr/>
    </dgm:pt>
    <dgm:pt modelId="{0565550D-61B6-4380-9EEB-25E6035CE35B}" type="pres">
      <dgm:prSet presAssocID="{31A4C499-4933-4C57-8F58-CEEE08E6C5C4}" presName="ConnectLine" presStyleLbl="sibTrans1D1" presStyleIdx="0" presStyleCnt="4"/>
      <dgm:spPr/>
    </dgm:pt>
    <dgm:pt modelId="{D432F638-2464-4196-A144-2563EDE84130}" type="pres">
      <dgm:prSet presAssocID="{31A4C499-4933-4C57-8F58-CEEE08E6C5C4}" presName="ConnectorPoint" presStyleLbl="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AAFAD33-9FB5-46A5-8A52-E7D984DDD8DA}" type="pres">
      <dgm:prSet presAssocID="{31A4C499-4933-4C57-8F58-CEEE08E6C5C4}" presName="EmptyPlaceHolder" presStyleCnt="0"/>
      <dgm:spPr/>
    </dgm:pt>
    <dgm:pt modelId="{55C58C68-C71D-40C4-8A44-0576B9552F04}" type="pres">
      <dgm:prSet presAssocID="{425D015F-16F4-46D1-9F14-BBE5167FE1D6}" presName="spaceBetweenRectangles" presStyleCnt="0"/>
      <dgm:spPr/>
    </dgm:pt>
    <dgm:pt modelId="{5C8CF685-1690-4786-A614-B2162EAE800E}" type="pres">
      <dgm:prSet presAssocID="{C14CE390-EBAF-4111-8136-10CCC01D795F}" presName="composite" presStyleCnt="0"/>
      <dgm:spPr/>
    </dgm:pt>
    <dgm:pt modelId="{F28BF925-C275-4EC9-8DCA-224928F99475}" type="pres">
      <dgm:prSet presAssocID="{C14CE390-EBAF-4111-8136-10CCC01D795F}" presName="L1TextContainer" presStyleLbl="alignNode1" presStyleIdx="1" presStyleCnt="4">
        <dgm:presLayoutVars>
          <dgm:chMax val="1"/>
          <dgm:chPref val="1"/>
          <dgm:bulletEnabled val="1"/>
        </dgm:presLayoutVars>
      </dgm:prSet>
      <dgm:spPr/>
    </dgm:pt>
    <dgm:pt modelId="{8BDEC43D-7AE5-4E92-B7BB-760AEB5E2930}" type="pres">
      <dgm:prSet presAssocID="{C14CE390-EBAF-4111-8136-10CCC01D795F}" presName="L2TextContainerWrapper" presStyleCnt="0">
        <dgm:presLayoutVars>
          <dgm:bulletEnabled val="1"/>
        </dgm:presLayoutVars>
      </dgm:prSet>
      <dgm:spPr/>
    </dgm:pt>
    <dgm:pt modelId="{A7159841-5D94-418C-B2E3-94F49BDD2233}" type="pres">
      <dgm:prSet presAssocID="{C14CE390-EBAF-4111-8136-10CCC01D795F}" presName="L2TextContainer" presStyleLbl="bgAccFollowNode1" presStyleIdx="1" presStyleCnt="4"/>
      <dgm:spPr/>
    </dgm:pt>
    <dgm:pt modelId="{DB17FDAC-5E96-419B-A9CF-E443C57D7DDB}" type="pres">
      <dgm:prSet presAssocID="{C14CE390-EBAF-4111-8136-10CCC01D795F}" presName="FlexibleEmptyPlaceHolder" presStyleCnt="0"/>
      <dgm:spPr/>
    </dgm:pt>
    <dgm:pt modelId="{AB89C7B3-5879-423C-9975-CEF419D6E505}" type="pres">
      <dgm:prSet presAssocID="{C14CE390-EBAF-4111-8136-10CCC01D795F}" presName="ConnectLine" presStyleLbl="sibTrans1D1" presStyleIdx="1" presStyleCnt="4"/>
      <dgm:spPr/>
    </dgm:pt>
    <dgm:pt modelId="{79BABDC6-5194-476D-9B8C-8AE750AA73E6}" type="pres">
      <dgm:prSet presAssocID="{C14CE390-EBAF-4111-8136-10CCC01D795F}" presName="ConnectorPoint" presStyleLbl="node1" presStyleIdx="1" presStyleCnt="4"/>
      <dgm:spPr>
        <a:solidFill>
          <a:schemeClr val="accent2">
            <a:hueOff val="-904150"/>
            <a:satOff val="-552"/>
            <a:lumOff val="2157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EFA0304-EF76-4915-9C2C-220D70C1D9CE}" type="pres">
      <dgm:prSet presAssocID="{C14CE390-EBAF-4111-8136-10CCC01D795F}" presName="EmptyPlaceHolder" presStyleCnt="0"/>
      <dgm:spPr/>
    </dgm:pt>
    <dgm:pt modelId="{72C34B38-3C3D-421E-9CC6-9CCDC5703CB6}" type="pres">
      <dgm:prSet presAssocID="{7D0FDE2B-13EC-40A8-8E66-27BA320F8196}" presName="spaceBetweenRectangles" presStyleCnt="0"/>
      <dgm:spPr/>
    </dgm:pt>
    <dgm:pt modelId="{7EBBAFD8-CA99-416A-A2E5-2C1A8DB75286}" type="pres">
      <dgm:prSet presAssocID="{05938311-4120-45FF-846B-652BA1CA05D6}" presName="composite" presStyleCnt="0"/>
      <dgm:spPr/>
    </dgm:pt>
    <dgm:pt modelId="{2A5B1CF2-9CAC-4F54-A29A-4732A324862A}" type="pres">
      <dgm:prSet presAssocID="{05938311-4120-45FF-846B-652BA1CA05D6}" presName="L1TextContainer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306406ED-58E4-4942-9198-4E7AB1F9A0DD}" type="pres">
      <dgm:prSet presAssocID="{05938311-4120-45FF-846B-652BA1CA05D6}" presName="L2TextContainerWrapper" presStyleCnt="0">
        <dgm:presLayoutVars>
          <dgm:bulletEnabled val="1"/>
        </dgm:presLayoutVars>
      </dgm:prSet>
      <dgm:spPr/>
    </dgm:pt>
    <dgm:pt modelId="{6247E92C-D596-47C9-9B48-5F76858CD510}" type="pres">
      <dgm:prSet presAssocID="{05938311-4120-45FF-846B-652BA1CA05D6}" presName="L2TextContainer" presStyleLbl="bgAccFollowNode1" presStyleIdx="2" presStyleCnt="4"/>
      <dgm:spPr/>
    </dgm:pt>
    <dgm:pt modelId="{148997CF-4B3A-4BE1-9364-1D14C10F43D2}" type="pres">
      <dgm:prSet presAssocID="{05938311-4120-45FF-846B-652BA1CA05D6}" presName="FlexibleEmptyPlaceHolder" presStyleCnt="0"/>
      <dgm:spPr/>
    </dgm:pt>
    <dgm:pt modelId="{005B075A-C260-4F51-B845-C43EA77FA7AB}" type="pres">
      <dgm:prSet presAssocID="{05938311-4120-45FF-846B-652BA1CA05D6}" presName="ConnectLine" presStyleLbl="sibTrans1D1" presStyleIdx="2" presStyleCnt="4"/>
      <dgm:spPr/>
    </dgm:pt>
    <dgm:pt modelId="{CE66C0AA-99D7-421F-97EB-DEF25A2F1D01}" type="pres">
      <dgm:prSet presAssocID="{05938311-4120-45FF-846B-652BA1CA05D6}" presName="ConnectorPoint" presStyleLbl="node1" presStyleIdx="2" presStyleCnt="4"/>
      <dgm:spPr>
        <a:solidFill>
          <a:schemeClr val="accent2">
            <a:hueOff val="-1808300"/>
            <a:satOff val="-1104"/>
            <a:lumOff val="431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33431C2-980E-491A-9CFF-40F06E4E9625}" type="pres">
      <dgm:prSet presAssocID="{05938311-4120-45FF-846B-652BA1CA05D6}" presName="EmptyPlaceHolder" presStyleCnt="0"/>
      <dgm:spPr/>
    </dgm:pt>
    <dgm:pt modelId="{3A14E8B2-6E5C-43E1-87B9-532466E74355}" type="pres">
      <dgm:prSet presAssocID="{38B69BED-9F91-4298-8D4E-3047D484F51A}" presName="spaceBetweenRectangles" presStyleCnt="0"/>
      <dgm:spPr/>
    </dgm:pt>
    <dgm:pt modelId="{5F17EA3F-3261-4643-AFE0-721CAEE2F473}" type="pres">
      <dgm:prSet presAssocID="{A3790560-BB39-4106-97DA-5B9026F6A5FE}" presName="composite" presStyleCnt="0"/>
      <dgm:spPr/>
    </dgm:pt>
    <dgm:pt modelId="{33B63BC7-1295-4855-BCA0-E1DEF4B44441}" type="pres">
      <dgm:prSet presAssocID="{A3790560-BB39-4106-97DA-5B9026F6A5FE}" presName="L1TextContainer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009098B8-70D3-45FE-A5C9-F439F50B41E1}" type="pres">
      <dgm:prSet presAssocID="{A3790560-BB39-4106-97DA-5B9026F6A5FE}" presName="L2TextContainerWrapper" presStyleCnt="0">
        <dgm:presLayoutVars>
          <dgm:bulletEnabled val="1"/>
        </dgm:presLayoutVars>
      </dgm:prSet>
      <dgm:spPr/>
    </dgm:pt>
    <dgm:pt modelId="{9FB889DD-621E-43F3-820F-E09303632390}" type="pres">
      <dgm:prSet presAssocID="{A3790560-BB39-4106-97DA-5B9026F6A5FE}" presName="L2TextContainer" presStyleLbl="bgAccFollowNode1" presStyleIdx="3" presStyleCnt="4"/>
      <dgm:spPr/>
    </dgm:pt>
    <dgm:pt modelId="{633930BB-30A1-44DD-984C-CD52E533789D}" type="pres">
      <dgm:prSet presAssocID="{A3790560-BB39-4106-97DA-5B9026F6A5FE}" presName="FlexibleEmptyPlaceHolder" presStyleCnt="0"/>
      <dgm:spPr/>
    </dgm:pt>
    <dgm:pt modelId="{D151A817-E27C-4892-9CD7-2210863B6C76}" type="pres">
      <dgm:prSet presAssocID="{A3790560-BB39-4106-97DA-5B9026F6A5FE}" presName="ConnectLine" presStyleLbl="sibTrans1D1" presStyleIdx="3" presStyleCnt="4"/>
      <dgm:spPr/>
    </dgm:pt>
    <dgm:pt modelId="{721E064B-7E47-4BA5-B164-22EE086744AD}" type="pres">
      <dgm:prSet presAssocID="{A3790560-BB39-4106-97DA-5B9026F6A5FE}" presName="ConnectorPoint" presStyleLbl="node1" presStyleIdx="3" presStyleCnt="4"/>
      <dgm:spPr>
        <a:solidFill>
          <a:schemeClr val="accent2">
            <a:hueOff val="-2712450"/>
            <a:satOff val="-1656"/>
            <a:lumOff val="6471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17458BA-3B65-427A-B1B6-CDF0F6248CAB}" type="pres">
      <dgm:prSet presAssocID="{A3790560-BB39-4106-97DA-5B9026F6A5FE}" presName="EmptyPlaceHolder" presStyleCnt="0"/>
      <dgm:spPr/>
    </dgm:pt>
  </dgm:ptLst>
  <dgm:cxnLst>
    <dgm:cxn modelId="{A6CE8B03-F552-4F67-8381-A792740AE63D}" type="presOf" srcId="{C80571ED-EDC5-486B-833A-282E1F11249D}" destId="{9FB889DD-621E-43F3-820F-E09303632390}" srcOrd="0" destOrd="0" presId="urn:microsoft.com/office/officeart/2017/3/layout/HorizontalLabelsTimeline"/>
    <dgm:cxn modelId="{6B8E8A0E-F842-47CF-A14B-C058E68C96E3}" srcId="{31A4C499-4933-4C57-8F58-CEEE08E6C5C4}" destId="{31842033-559B-4FEE-9822-2BA1E8EF4956}" srcOrd="1" destOrd="0" parTransId="{0E58F7BE-4E7A-4F89-9F9D-F82072E7D5EC}" sibTransId="{EB1771BC-6F20-4C76-B447-0C7B023A6576}"/>
    <dgm:cxn modelId="{E6271810-8F5F-4233-A310-8478383B0345}" type="presOf" srcId="{31842033-559B-4FEE-9822-2BA1E8EF4956}" destId="{C5811480-DAF7-4840-9C2C-F1F5C7EE040B}" srcOrd="0" destOrd="1" presId="urn:microsoft.com/office/officeart/2017/3/layout/HorizontalLabelsTimeline"/>
    <dgm:cxn modelId="{3260E51B-C3B9-415B-A3E2-B5513934B905}" srcId="{737138F5-8ADF-4A7D-B3E3-C053B904325F}" destId="{31A4C499-4933-4C57-8F58-CEEE08E6C5C4}" srcOrd="0" destOrd="0" parTransId="{91FFCE09-66D3-4B61-B207-1B9AC86FBBE2}" sibTransId="{425D015F-16F4-46D1-9F14-BBE5167FE1D6}"/>
    <dgm:cxn modelId="{B30DB526-0A61-4882-AB29-E95564A60A0E}" srcId="{737138F5-8ADF-4A7D-B3E3-C053B904325F}" destId="{05938311-4120-45FF-846B-652BA1CA05D6}" srcOrd="2" destOrd="0" parTransId="{C1006A9B-B8A7-403E-BA1E-63D0029E0902}" sibTransId="{38B69BED-9F91-4298-8D4E-3047D484F51A}"/>
    <dgm:cxn modelId="{7621D92A-FC8E-43CF-9A60-7A5508D0EAFB}" type="presOf" srcId="{1AB21B2F-8A83-43A9-8D2A-7AFDFEDB7622}" destId="{6247E92C-D596-47C9-9B48-5F76858CD510}" srcOrd="0" destOrd="1" presId="urn:microsoft.com/office/officeart/2017/3/layout/HorizontalLabelsTimeline"/>
    <dgm:cxn modelId="{A6008F3C-B705-497C-BA55-446D43EB70A0}" type="presOf" srcId="{56BE50DF-D23A-49EA-BFF8-A9125601B5DF}" destId="{A7159841-5D94-418C-B2E3-94F49BDD2233}" srcOrd="0" destOrd="1" presId="urn:microsoft.com/office/officeart/2017/3/layout/HorizontalLabelsTimeline"/>
    <dgm:cxn modelId="{265E7963-F8AD-4A0E-9D97-B6986EFE5849}" type="presOf" srcId="{60DCC3AA-DBB0-4408-9C08-1C9B365E596A}" destId="{A7159841-5D94-418C-B2E3-94F49BDD2233}" srcOrd="0" destOrd="0" presId="urn:microsoft.com/office/officeart/2017/3/layout/HorizontalLabelsTimeline"/>
    <dgm:cxn modelId="{94DD2C66-B5BD-4538-8749-0FBB349E5A39}" type="presOf" srcId="{ABE37080-6548-433A-AC7A-9E1F8025C3BD}" destId="{6247E92C-D596-47C9-9B48-5F76858CD510}" srcOrd="0" destOrd="0" presId="urn:microsoft.com/office/officeart/2017/3/layout/HorizontalLabelsTimeline"/>
    <dgm:cxn modelId="{0602CF47-9070-4E5C-BB6A-3AD9236561F8}" srcId="{31A4C499-4933-4C57-8F58-CEEE08E6C5C4}" destId="{5BAF52C2-EF0A-4C10-A75A-F78C4C7E22B2}" srcOrd="0" destOrd="0" parTransId="{D673DD31-6356-4FC3-A85F-93649282B1E5}" sibTransId="{C302B68E-EF38-43C0-8338-08D711B55616}"/>
    <dgm:cxn modelId="{7E85414B-66CC-4E4B-9FB1-7E1123520E64}" srcId="{737138F5-8ADF-4A7D-B3E3-C053B904325F}" destId="{C14CE390-EBAF-4111-8136-10CCC01D795F}" srcOrd="1" destOrd="0" parTransId="{161C3C73-6530-499F-8B28-825C0377DF73}" sibTransId="{7D0FDE2B-13EC-40A8-8E66-27BA320F8196}"/>
    <dgm:cxn modelId="{6DA8AE54-82F3-42AC-9F22-5567B0C3C6C6}" srcId="{C14CE390-EBAF-4111-8136-10CCC01D795F}" destId="{56BE50DF-D23A-49EA-BFF8-A9125601B5DF}" srcOrd="1" destOrd="0" parTransId="{EA5A6ECF-ADC4-4C82-8F5F-A0325554FBA6}" sibTransId="{BF8F78D9-1A5B-4D7C-AE73-F06C2056F302}"/>
    <dgm:cxn modelId="{48BC1478-714D-47A0-BF09-063A4E615387}" type="presOf" srcId="{31A4C499-4933-4C57-8F58-CEEE08E6C5C4}" destId="{5EA9B21D-3F84-44E5-ADDB-D87BB88DDA77}" srcOrd="0" destOrd="0" presId="urn:microsoft.com/office/officeart/2017/3/layout/HorizontalLabelsTimeline"/>
    <dgm:cxn modelId="{37F36685-B11E-4CFF-AA7C-95301139B2E8}" type="presOf" srcId="{A3790560-BB39-4106-97DA-5B9026F6A5FE}" destId="{33B63BC7-1295-4855-BCA0-E1DEF4B44441}" srcOrd="0" destOrd="0" presId="urn:microsoft.com/office/officeart/2017/3/layout/HorizontalLabelsTimeline"/>
    <dgm:cxn modelId="{7DEBD2AF-71BF-49D4-818F-606235EB1969}" type="presOf" srcId="{01B05D25-58B4-4BE7-8DE3-B33852DDB5CA}" destId="{9FB889DD-621E-43F3-820F-E09303632390}" srcOrd="0" destOrd="1" presId="urn:microsoft.com/office/officeart/2017/3/layout/HorizontalLabelsTimeline"/>
    <dgm:cxn modelId="{7F8CE2B9-C186-4F81-920B-7FA881C5B8E6}" srcId="{A3790560-BB39-4106-97DA-5B9026F6A5FE}" destId="{01B05D25-58B4-4BE7-8DE3-B33852DDB5CA}" srcOrd="1" destOrd="0" parTransId="{8931614B-07A2-485F-87C6-A05E9BB23085}" sibTransId="{A5A33F41-A588-4469-A94A-94E319D110DB}"/>
    <dgm:cxn modelId="{826CBEC0-DAA2-4AF7-8227-17B7ED397B64}" type="presOf" srcId="{5BAF52C2-EF0A-4C10-A75A-F78C4C7E22B2}" destId="{C5811480-DAF7-4840-9C2C-F1F5C7EE040B}" srcOrd="0" destOrd="0" presId="urn:microsoft.com/office/officeart/2017/3/layout/HorizontalLabelsTimeline"/>
    <dgm:cxn modelId="{B07CBDC8-DF61-4147-BA6C-32E29EA4F426}" type="presOf" srcId="{C14CE390-EBAF-4111-8136-10CCC01D795F}" destId="{F28BF925-C275-4EC9-8DCA-224928F99475}" srcOrd="0" destOrd="0" presId="urn:microsoft.com/office/officeart/2017/3/layout/HorizontalLabelsTimeline"/>
    <dgm:cxn modelId="{89B6AAD0-590B-4A64-9F63-28163A19A0A2}" srcId="{C14CE390-EBAF-4111-8136-10CCC01D795F}" destId="{60DCC3AA-DBB0-4408-9C08-1C9B365E596A}" srcOrd="0" destOrd="0" parTransId="{FDD8FA38-F9CF-4F3C-805A-4BF8D4A7D29D}" sibTransId="{85A3D0F1-EBE4-4B77-8004-EB6E793DD836}"/>
    <dgm:cxn modelId="{AA8247DA-80D5-4BF7-B95B-7232962C785D}" type="presOf" srcId="{737138F5-8ADF-4A7D-B3E3-C053B904325F}" destId="{563FF5DE-42DE-43B1-BB78-A819D82391BE}" srcOrd="0" destOrd="0" presId="urn:microsoft.com/office/officeart/2017/3/layout/HorizontalLabelsTimeline"/>
    <dgm:cxn modelId="{88F094EE-485D-4B5A-B1E1-70292C201BD5}" type="presOf" srcId="{05938311-4120-45FF-846B-652BA1CA05D6}" destId="{2A5B1CF2-9CAC-4F54-A29A-4732A324862A}" srcOrd="0" destOrd="0" presId="urn:microsoft.com/office/officeart/2017/3/layout/HorizontalLabelsTimeline"/>
    <dgm:cxn modelId="{EE6976F6-CD1B-4DC7-8506-5ABCDAB5077D}" srcId="{05938311-4120-45FF-846B-652BA1CA05D6}" destId="{ABE37080-6548-433A-AC7A-9E1F8025C3BD}" srcOrd="0" destOrd="0" parTransId="{421B6B78-C382-49B1-A8B9-AF5C6FD7D648}" sibTransId="{71FF422A-41E7-4FA5-A8F2-9E94BE49002A}"/>
    <dgm:cxn modelId="{437E06F9-33D1-4BD9-944D-2275704C0B7E}" srcId="{A3790560-BB39-4106-97DA-5B9026F6A5FE}" destId="{C80571ED-EDC5-486B-833A-282E1F11249D}" srcOrd="0" destOrd="0" parTransId="{459001BA-79F3-4780-9356-E419E8B7CBBC}" sibTransId="{920F64BB-3A3D-4508-912A-1BCD8B562457}"/>
    <dgm:cxn modelId="{F80E01FD-E69C-41C3-8399-40B8EA806AC0}" srcId="{737138F5-8ADF-4A7D-B3E3-C053B904325F}" destId="{A3790560-BB39-4106-97DA-5B9026F6A5FE}" srcOrd="3" destOrd="0" parTransId="{20D22B8A-3291-458C-97DC-104D262A39D6}" sibTransId="{2F6D0DD6-5EB8-465E-9705-BFCF5738F735}"/>
    <dgm:cxn modelId="{F55B94FE-F47E-48EF-99EA-2F4C7C240558}" srcId="{05938311-4120-45FF-846B-652BA1CA05D6}" destId="{1AB21B2F-8A83-43A9-8D2A-7AFDFEDB7622}" srcOrd="1" destOrd="0" parTransId="{148205F5-C933-45C4-BD14-1BE121624DA8}" sibTransId="{4C6D0EA7-90A9-4562-9D9F-1656D630ECDB}"/>
    <dgm:cxn modelId="{4803A465-7C28-4893-B3FF-3331FFFB4E56}" type="presParOf" srcId="{563FF5DE-42DE-43B1-BB78-A819D82391BE}" destId="{F5E79719-CD64-4A3C-B374-A85934419B0A}" srcOrd="0" destOrd="0" presId="urn:microsoft.com/office/officeart/2017/3/layout/HorizontalLabelsTimeline"/>
    <dgm:cxn modelId="{EAB0176D-27DC-4DC2-B915-FED68E7FB614}" type="presParOf" srcId="{563FF5DE-42DE-43B1-BB78-A819D82391BE}" destId="{42A7EE18-DA1B-4E09-9210-7BAB3865F7AC}" srcOrd="1" destOrd="0" presId="urn:microsoft.com/office/officeart/2017/3/layout/HorizontalLabelsTimeline"/>
    <dgm:cxn modelId="{45E21566-F61C-4E4C-88C1-D6DA1EADBC46}" type="presParOf" srcId="{42A7EE18-DA1B-4E09-9210-7BAB3865F7AC}" destId="{328EB9A3-0906-4A8C-A48A-5C74F6BED8C3}" srcOrd="0" destOrd="0" presId="urn:microsoft.com/office/officeart/2017/3/layout/HorizontalLabelsTimeline"/>
    <dgm:cxn modelId="{A437A07C-A408-438A-B2A2-F5AAB89C739B}" type="presParOf" srcId="{328EB9A3-0906-4A8C-A48A-5C74F6BED8C3}" destId="{5EA9B21D-3F84-44E5-ADDB-D87BB88DDA77}" srcOrd="0" destOrd="0" presId="urn:microsoft.com/office/officeart/2017/3/layout/HorizontalLabelsTimeline"/>
    <dgm:cxn modelId="{244A2F56-BB5B-4079-BC0F-3B81A3EE1E14}" type="presParOf" srcId="{328EB9A3-0906-4A8C-A48A-5C74F6BED8C3}" destId="{6718E369-95C6-476B-B7AA-57F448709048}" srcOrd="1" destOrd="0" presId="urn:microsoft.com/office/officeart/2017/3/layout/HorizontalLabelsTimeline"/>
    <dgm:cxn modelId="{8274A467-7B0F-43F5-BBAF-515527FDD7A2}" type="presParOf" srcId="{6718E369-95C6-476B-B7AA-57F448709048}" destId="{C5811480-DAF7-4840-9C2C-F1F5C7EE040B}" srcOrd="0" destOrd="0" presId="urn:microsoft.com/office/officeart/2017/3/layout/HorizontalLabelsTimeline"/>
    <dgm:cxn modelId="{5D19EE04-F9AB-4903-99C7-31CF39CCA790}" type="presParOf" srcId="{6718E369-95C6-476B-B7AA-57F448709048}" destId="{E4B549DF-2079-4B86-BF90-1EF65EA6B513}" srcOrd="1" destOrd="0" presId="urn:microsoft.com/office/officeart/2017/3/layout/HorizontalLabelsTimeline"/>
    <dgm:cxn modelId="{E8C7A27F-3873-4ABD-AB21-896D7AF736BF}" type="presParOf" srcId="{328EB9A3-0906-4A8C-A48A-5C74F6BED8C3}" destId="{0565550D-61B6-4380-9EEB-25E6035CE35B}" srcOrd="2" destOrd="0" presId="urn:microsoft.com/office/officeart/2017/3/layout/HorizontalLabelsTimeline"/>
    <dgm:cxn modelId="{B5E05292-82DA-4322-8AE7-F28F25ED81C0}" type="presParOf" srcId="{328EB9A3-0906-4A8C-A48A-5C74F6BED8C3}" destId="{D432F638-2464-4196-A144-2563EDE84130}" srcOrd="3" destOrd="0" presId="urn:microsoft.com/office/officeart/2017/3/layout/HorizontalLabelsTimeline"/>
    <dgm:cxn modelId="{85B7A163-FCF4-4576-9121-B89B71999F50}" type="presParOf" srcId="{328EB9A3-0906-4A8C-A48A-5C74F6BED8C3}" destId="{BAAFAD33-9FB5-46A5-8A52-E7D984DDD8DA}" srcOrd="4" destOrd="0" presId="urn:microsoft.com/office/officeart/2017/3/layout/HorizontalLabelsTimeline"/>
    <dgm:cxn modelId="{09726877-55DB-43FD-A4F0-CB05EEC54524}" type="presParOf" srcId="{42A7EE18-DA1B-4E09-9210-7BAB3865F7AC}" destId="{55C58C68-C71D-40C4-8A44-0576B9552F04}" srcOrd="1" destOrd="0" presId="urn:microsoft.com/office/officeart/2017/3/layout/HorizontalLabelsTimeline"/>
    <dgm:cxn modelId="{403243EE-6755-4D96-9CE7-E154ECD75719}" type="presParOf" srcId="{42A7EE18-DA1B-4E09-9210-7BAB3865F7AC}" destId="{5C8CF685-1690-4786-A614-B2162EAE800E}" srcOrd="2" destOrd="0" presId="urn:microsoft.com/office/officeart/2017/3/layout/HorizontalLabelsTimeline"/>
    <dgm:cxn modelId="{8B573213-1F2D-4F21-842D-92EE2BA54789}" type="presParOf" srcId="{5C8CF685-1690-4786-A614-B2162EAE800E}" destId="{F28BF925-C275-4EC9-8DCA-224928F99475}" srcOrd="0" destOrd="0" presId="urn:microsoft.com/office/officeart/2017/3/layout/HorizontalLabelsTimeline"/>
    <dgm:cxn modelId="{DBEB8EDD-8CAA-485A-A9C1-15781CD911DD}" type="presParOf" srcId="{5C8CF685-1690-4786-A614-B2162EAE800E}" destId="{8BDEC43D-7AE5-4E92-B7BB-760AEB5E2930}" srcOrd="1" destOrd="0" presId="urn:microsoft.com/office/officeart/2017/3/layout/HorizontalLabelsTimeline"/>
    <dgm:cxn modelId="{A8B5181C-098A-40CD-B652-18DC8F625186}" type="presParOf" srcId="{8BDEC43D-7AE5-4E92-B7BB-760AEB5E2930}" destId="{A7159841-5D94-418C-B2E3-94F49BDD2233}" srcOrd="0" destOrd="0" presId="urn:microsoft.com/office/officeart/2017/3/layout/HorizontalLabelsTimeline"/>
    <dgm:cxn modelId="{483BFF2D-77ED-4442-944F-D7D0C02BFF4D}" type="presParOf" srcId="{8BDEC43D-7AE5-4E92-B7BB-760AEB5E2930}" destId="{DB17FDAC-5E96-419B-A9CF-E443C57D7DDB}" srcOrd="1" destOrd="0" presId="urn:microsoft.com/office/officeart/2017/3/layout/HorizontalLabelsTimeline"/>
    <dgm:cxn modelId="{95B9BB33-A648-46E4-800A-7F701363556A}" type="presParOf" srcId="{5C8CF685-1690-4786-A614-B2162EAE800E}" destId="{AB89C7B3-5879-423C-9975-CEF419D6E505}" srcOrd="2" destOrd="0" presId="urn:microsoft.com/office/officeart/2017/3/layout/HorizontalLabelsTimeline"/>
    <dgm:cxn modelId="{151AE6FA-44D9-4408-A80C-B1733EF0F0BB}" type="presParOf" srcId="{5C8CF685-1690-4786-A614-B2162EAE800E}" destId="{79BABDC6-5194-476D-9B8C-8AE750AA73E6}" srcOrd="3" destOrd="0" presId="urn:microsoft.com/office/officeart/2017/3/layout/HorizontalLabelsTimeline"/>
    <dgm:cxn modelId="{32B7D9A9-5A84-4CC8-96B6-A589E2A7DCC2}" type="presParOf" srcId="{5C8CF685-1690-4786-A614-B2162EAE800E}" destId="{AEFA0304-EF76-4915-9C2C-220D70C1D9CE}" srcOrd="4" destOrd="0" presId="urn:microsoft.com/office/officeart/2017/3/layout/HorizontalLabelsTimeline"/>
    <dgm:cxn modelId="{0CC3A64E-19F3-4C46-B120-77D56A95BBB6}" type="presParOf" srcId="{42A7EE18-DA1B-4E09-9210-7BAB3865F7AC}" destId="{72C34B38-3C3D-421E-9CC6-9CCDC5703CB6}" srcOrd="3" destOrd="0" presId="urn:microsoft.com/office/officeart/2017/3/layout/HorizontalLabelsTimeline"/>
    <dgm:cxn modelId="{365F8E00-9762-4E8E-B33E-22866844D633}" type="presParOf" srcId="{42A7EE18-DA1B-4E09-9210-7BAB3865F7AC}" destId="{7EBBAFD8-CA99-416A-A2E5-2C1A8DB75286}" srcOrd="4" destOrd="0" presId="urn:microsoft.com/office/officeart/2017/3/layout/HorizontalLabelsTimeline"/>
    <dgm:cxn modelId="{D6D3522E-6759-4FDD-8588-884666BEC755}" type="presParOf" srcId="{7EBBAFD8-CA99-416A-A2E5-2C1A8DB75286}" destId="{2A5B1CF2-9CAC-4F54-A29A-4732A324862A}" srcOrd="0" destOrd="0" presId="urn:microsoft.com/office/officeart/2017/3/layout/HorizontalLabelsTimeline"/>
    <dgm:cxn modelId="{2A5C28B4-49D2-4F22-9265-87C7AD3BCE87}" type="presParOf" srcId="{7EBBAFD8-CA99-416A-A2E5-2C1A8DB75286}" destId="{306406ED-58E4-4942-9198-4E7AB1F9A0DD}" srcOrd="1" destOrd="0" presId="urn:microsoft.com/office/officeart/2017/3/layout/HorizontalLabelsTimeline"/>
    <dgm:cxn modelId="{4413D465-1841-4CA4-B8A6-F077D6DDC91C}" type="presParOf" srcId="{306406ED-58E4-4942-9198-4E7AB1F9A0DD}" destId="{6247E92C-D596-47C9-9B48-5F76858CD510}" srcOrd="0" destOrd="0" presId="urn:microsoft.com/office/officeart/2017/3/layout/HorizontalLabelsTimeline"/>
    <dgm:cxn modelId="{0485F20A-8189-4C5E-9E52-A1034E1435E1}" type="presParOf" srcId="{306406ED-58E4-4942-9198-4E7AB1F9A0DD}" destId="{148997CF-4B3A-4BE1-9364-1D14C10F43D2}" srcOrd="1" destOrd="0" presId="urn:microsoft.com/office/officeart/2017/3/layout/HorizontalLabelsTimeline"/>
    <dgm:cxn modelId="{E98C425B-153E-4482-A482-3D37A791AEBE}" type="presParOf" srcId="{7EBBAFD8-CA99-416A-A2E5-2C1A8DB75286}" destId="{005B075A-C260-4F51-B845-C43EA77FA7AB}" srcOrd="2" destOrd="0" presId="urn:microsoft.com/office/officeart/2017/3/layout/HorizontalLabelsTimeline"/>
    <dgm:cxn modelId="{86BAFCA4-5869-4B68-9B12-7A2158D5EE03}" type="presParOf" srcId="{7EBBAFD8-CA99-416A-A2E5-2C1A8DB75286}" destId="{CE66C0AA-99D7-421F-97EB-DEF25A2F1D01}" srcOrd="3" destOrd="0" presId="urn:microsoft.com/office/officeart/2017/3/layout/HorizontalLabelsTimeline"/>
    <dgm:cxn modelId="{61AA0863-42C9-4822-97CC-CA38E002D590}" type="presParOf" srcId="{7EBBAFD8-CA99-416A-A2E5-2C1A8DB75286}" destId="{833431C2-980E-491A-9CFF-40F06E4E9625}" srcOrd="4" destOrd="0" presId="urn:microsoft.com/office/officeart/2017/3/layout/HorizontalLabelsTimeline"/>
    <dgm:cxn modelId="{7D439AD1-1C38-4B58-B411-794440C31733}" type="presParOf" srcId="{42A7EE18-DA1B-4E09-9210-7BAB3865F7AC}" destId="{3A14E8B2-6E5C-43E1-87B9-532466E74355}" srcOrd="5" destOrd="0" presId="urn:microsoft.com/office/officeart/2017/3/layout/HorizontalLabelsTimeline"/>
    <dgm:cxn modelId="{46D23780-590A-4066-96F5-913975E890B6}" type="presParOf" srcId="{42A7EE18-DA1B-4E09-9210-7BAB3865F7AC}" destId="{5F17EA3F-3261-4643-AFE0-721CAEE2F473}" srcOrd="6" destOrd="0" presId="urn:microsoft.com/office/officeart/2017/3/layout/HorizontalLabelsTimeline"/>
    <dgm:cxn modelId="{3FAAC6E1-4C5E-456A-94DE-3E8BC5EFCC7E}" type="presParOf" srcId="{5F17EA3F-3261-4643-AFE0-721CAEE2F473}" destId="{33B63BC7-1295-4855-BCA0-E1DEF4B44441}" srcOrd="0" destOrd="0" presId="urn:microsoft.com/office/officeart/2017/3/layout/HorizontalLabelsTimeline"/>
    <dgm:cxn modelId="{C72D87FF-D5B6-409C-9E2D-362A8768FACF}" type="presParOf" srcId="{5F17EA3F-3261-4643-AFE0-721CAEE2F473}" destId="{009098B8-70D3-45FE-A5C9-F439F50B41E1}" srcOrd="1" destOrd="0" presId="urn:microsoft.com/office/officeart/2017/3/layout/HorizontalLabelsTimeline"/>
    <dgm:cxn modelId="{2DBB1826-FCCB-460F-856B-866CBD827AE9}" type="presParOf" srcId="{009098B8-70D3-45FE-A5C9-F439F50B41E1}" destId="{9FB889DD-621E-43F3-820F-E09303632390}" srcOrd="0" destOrd="0" presId="urn:microsoft.com/office/officeart/2017/3/layout/HorizontalLabelsTimeline"/>
    <dgm:cxn modelId="{6ACBF6B0-CCC7-42EB-B9EF-B2ED1B242FDE}" type="presParOf" srcId="{009098B8-70D3-45FE-A5C9-F439F50B41E1}" destId="{633930BB-30A1-44DD-984C-CD52E533789D}" srcOrd="1" destOrd="0" presId="urn:microsoft.com/office/officeart/2017/3/layout/HorizontalLabelsTimeline"/>
    <dgm:cxn modelId="{69CFA596-AC19-4E7D-9A66-462FBBEA7DC8}" type="presParOf" srcId="{5F17EA3F-3261-4643-AFE0-721CAEE2F473}" destId="{D151A817-E27C-4892-9CD7-2210863B6C76}" srcOrd="2" destOrd="0" presId="urn:microsoft.com/office/officeart/2017/3/layout/HorizontalLabelsTimeline"/>
    <dgm:cxn modelId="{80B19AB8-9DB6-4F1C-B404-518F9574B013}" type="presParOf" srcId="{5F17EA3F-3261-4643-AFE0-721CAEE2F473}" destId="{721E064B-7E47-4BA5-B164-22EE086744AD}" srcOrd="3" destOrd="0" presId="urn:microsoft.com/office/officeart/2017/3/layout/HorizontalLabelsTimeline"/>
    <dgm:cxn modelId="{56D533AD-59F4-4A89-8ACD-88442A52B87E}" type="presParOf" srcId="{5F17EA3F-3261-4643-AFE0-721CAEE2F473}" destId="{617458BA-3B65-427A-B1B6-CDF0F6248CAB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79719-CD64-4A3C-B374-A85934419B0A}">
      <dsp:nvSpPr>
        <dsp:cNvPr id="0" name=""/>
        <dsp:cNvSpPr/>
      </dsp:nvSpPr>
      <dsp:spPr>
        <a:xfrm>
          <a:off x="0" y="1940718"/>
          <a:ext cx="859631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9B21D-3F84-44E5-ADDB-D87BB88DDA77}">
      <dsp:nvSpPr>
        <dsp:cNvPr id="0" name=""/>
        <dsp:cNvSpPr/>
      </dsp:nvSpPr>
      <dsp:spPr>
        <a:xfrm>
          <a:off x="207310" y="1203245"/>
          <a:ext cx="3025163" cy="4657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2008</a:t>
          </a:r>
        </a:p>
      </dsp:txBody>
      <dsp:txXfrm>
        <a:off x="207310" y="1203245"/>
        <a:ext cx="3025163" cy="465772"/>
      </dsp:txXfrm>
    </dsp:sp>
    <dsp:sp modelId="{C5811480-DAF7-4840-9C2C-F1F5C7EE040B}">
      <dsp:nvSpPr>
        <dsp:cNvPr id="0" name=""/>
        <dsp:cNvSpPr/>
      </dsp:nvSpPr>
      <dsp:spPr>
        <a:xfrm>
          <a:off x="207310" y="30081"/>
          <a:ext cx="3025163" cy="117316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“Adaptive learning for the world”</a:t>
          </a:r>
          <a:endParaRPr lang="en-US" sz="1500" b="1" kern="1200">
            <a:latin typeface="Trebuchet MS" panose="020B0603020202020204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Bootstrap prior art into an adaptive platform</a:t>
          </a:r>
        </a:p>
      </dsp:txBody>
      <dsp:txXfrm>
        <a:off x="207310" y="30081"/>
        <a:ext cx="3025163" cy="1173164"/>
      </dsp:txXfrm>
    </dsp:sp>
    <dsp:sp modelId="{0565550D-61B6-4380-9EEB-25E6035CE35B}">
      <dsp:nvSpPr>
        <dsp:cNvPr id="0" name=""/>
        <dsp:cNvSpPr/>
      </dsp:nvSpPr>
      <dsp:spPr>
        <a:xfrm>
          <a:off x="1719892" y="1669017"/>
          <a:ext cx="0" cy="271700"/>
        </a:xfrm>
        <a:prstGeom prst="line">
          <a:avLst/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BF925-C275-4EC9-8DCA-224928F99475}">
      <dsp:nvSpPr>
        <dsp:cNvPr id="0" name=""/>
        <dsp:cNvSpPr/>
      </dsp:nvSpPr>
      <dsp:spPr>
        <a:xfrm>
          <a:off x="1926153" y="2212419"/>
          <a:ext cx="3025163" cy="465772"/>
        </a:xfrm>
        <a:prstGeom prst="rect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19050" cap="rnd" cmpd="sng" algn="ctr">
          <a:solidFill>
            <a:schemeClr val="accent2">
              <a:hueOff val="-904150"/>
              <a:satOff val="-552"/>
              <a:lumOff val="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2012</a:t>
          </a:r>
        </a:p>
      </dsp:txBody>
      <dsp:txXfrm>
        <a:off x="1926153" y="2212419"/>
        <a:ext cx="3025163" cy="465772"/>
      </dsp:txXfrm>
    </dsp:sp>
    <dsp:sp modelId="{A7159841-5D94-418C-B2E3-94F49BDD2233}">
      <dsp:nvSpPr>
        <dsp:cNvPr id="0" name=""/>
        <dsp:cNvSpPr/>
      </dsp:nvSpPr>
      <dsp:spPr>
        <a:xfrm>
          <a:off x="1926153" y="2678191"/>
          <a:ext cx="3025163" cy="762556"/>
        </a:xfrm>
        <a:prstGeom prst="rect">
          <a:avLst/>
        </a:prstGeom>
        <a:solidFill>
          <a:schemeClr val="accent2">
            <a:tint val="40000"/>
            <a:alpha val="90000"/>
            <a:hueOff val="-1247123"/>
            <a:satOff val="2509"/>
            <a:lumOff val="38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47123"/>
              <a:satOff val="2509"/>
              <a:lumOff val="3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Enterprise </a:t>
          </a:r>
          <a:r>
            <a:rPr lang="en-US" sz="1500" b="1" kern="1200">
              <a:latin typeface="Trebuchet MS" panose="020B0603020202020204"/>
            </a:rPr>
            <a:t>API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rebuchet MS" panose="020B0603020202020204"/>
            </a:rPr>
            <a:t>Get</a:t>
          </a:r>
          <a:r>
            <a:rPr lang="en-US" sz="1500" kern="1200"/>
            <a:t> the foundations right</a:t>
          </a:r>
        </a:p>
      </dsp:txBody>
      <dsp:txXfrm>
        <a:off x="1926153" y="2678191"/>
        <a:ext cx="3025163" cy="762556"/>
      </dsp:txXfrm>
    </dsp:sp>
    <dsp:sp modelId="{AB89C7B3-5879-423C-9975-CEF419D6E505}">
      <dsp:nvSpPr>
        <dsp:cNvPr id="0" name=""/>
        <dsp:cNvSpPr/>
      </dsp:nvSpPr>
      <dsp:spPr>
        <a:xfrm>
          <a:off x="3438734" y="1940718"/>
          <a:ext cx="0" cy="271700"/>
        </a:xfrm>
        <a:prstGeom prst="line">
          <a:avLst/>
        </a:prstGeom>
        <a:noFill/>
        <a:ln w="12700" cap="rnd" cmpd="sng" algn="ctr">
          <a:solidFill>
            <a:schemeClr val="accent2">
              <a:hueOff val="-904150"/>
              <a:satOff val="-552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2F638-2464-4196-A144-2563EDE84130}">
      <dsp:nvSpPr>
        <dsp:cNvPr id="0" name=""/>
        <dsp:cNvSpPr/>
      </dsp:nvSpPr>
      <dsp:spPr>
        <a:xfrm rot="2700000">
          <a:off x="1689701" y="1910528"/>
          <a:ext cx="60380" cy="603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ABDC6-5194-476D-9B8C-8AE750AA73E6}">
      <dsp:nvSpPr>
        <dsp:cNvPr id="0" name=""/>
        <dsp:cNvSpPr/>
      </dsp:nvSpPr>
      <dsp:spPr>
        <a:xfrm rot="2700000">
          <a:off x="3408544" y="1910528"/>
          <a:ext cx="60380" cy="60380"/>
        </a:xfrm>
        <a:prstGeom prst="rect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1CF2-9CAC-4F54-A29A-4732A324862A}">
      <dsp:nvSpPr>
        <dsp:cNvPr id="0" name=""/>
        <dsp:cNvSpPr/>
      </dsp:nvSpPr>
      <dsp:spPr>
        <a:xfrm>
          <a:off x="3644995" y="1203245"/>
          <a:ext cx="3025163" cy="465772"/>
        </a:xfrm>
        <a:prstGeom prst="rect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19050" cap="rnd" cmpd="sng" algn="ctr">
          <a:solidFill>
            <a:schemeClr val="accent2">
              <a:hueOff val="-1808300"/>
              <a:satOff val="-1104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2016</a:t>
          </a:r>
        </a:p>
      </dsp:txBody>
      <dsp:txXfrm>
        <a:off x="3644995" y="1203245"/>
        <a:ext cx="3025163" cy="465772"/>
      </dsp:txXfrm>
    </dsp:sp>
    <dsp:sp modelId="{6247E92C-D596-47C9-9B48-5F76858CD510}">
      <dsp:nvSpPr>
        <dsp:cNvPr id="0" name=""/>
        <dsp:cNvSpPr/>
      </dsp:nvSpPr>
      <dsp:spPr>
        <a:xfrm>
          <a:off x="3644995" y="440688"/>
          <a:ext cx="3025163" cy="762556"/>
        </a:xfrm>
        <a:prstGeom prst="rect">
          <a:avLst/>
        </a:prstGeom>
        <a:solidFill>
          <a:schemeClr val="accent2">
            <a:tint val="40000"/>
            <a:alpha val="90000"/>
            <a:hueOff val="-2494246"/>
            <a:satOff val="5017"/>
            <a:lumOff val="76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494246"/>
              <a:satOff val="5017"/>
              <a:lumOff val="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Our own product, Alta</a:t>
          </a:r>
          <a:endParaRPr lang="en-US" sz="1500" b="1" kern="1200">
            <a:latin typeface="Trebuchet MS" panose="020B0603020202020204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Iterate on implementation</a:t>
          </a:r>
        </a:p>
      </dsp:txBody>
      <dsp:txXfrm>
        <a:off x="3644995" y="440688"/>
        <a:ext cx="3025163" cy="762556"/>
      </dsp:txXfrm>
    </dsp:sp>
    <dsp:sp modelId="{005B075A-C260-4F51-B845-C43EA77FA7AB}">
      <dsp:nvSpPr>
        <dsp:cNvPr id="0" name=""/>
        <dsp:cNvSpPr/>
      </dsp:nvSpPr>
      <dsp:spPr>
        <a:xfrm>
          <a:off x="5157577" y="1669017"/>
          <a:ext cx="0" cy="271700"/>
        </a:xfrm>
        <a:prstGeom prst="line">
          <a:avLst/>
        </a:prstGeom>
        <a:noFill/>
        <a:ln w="12700" cap="rnd" cmpd="sng" algn="ctr">
          <a:solidFill>
            <a:schemeClr val="accent2">
              <a:hueOff val="-1808300"/>
              <a:satOff val="-110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63BC7-1295-4855-BCA0-E1DEF4B44441}">
      <dsp:nvSpPr>
        <dsp:cNvPr id="0" name=""/>
        <dsp:cNvSpPr/>
      </dsp:nvSpPr>
      <dsp:spPr>
        <a:xfrm>
          <a:off x="5363838" y="2212419"/>
          <a:ext cx="3025163" cy="465772"/>
        </a:xfrm>
        <a:prstGeom prst="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2019</a:t>
          </a:r>
        </a:p>
      </dsp:txBody>
      <dsp:txXfrm>
        <a:off x="5363838" y="2212419"/>
        <a:ext cx="3025163" cy="465772"/>
      </dsp:txXfrm>
    </dsp:sp>
    <dsp:sp modelId="{9FB889DD-621E-43F3-820F-E09303632390}">
      <dsp:nvSpPr>
        <dsp:cNvPr id="0" name=""/>
        <dsp:cNvSpPr/>
      </dsp:nvSpPr>
      <dsp:spPr>
        <a:xfrm>
          <a:off x="5363838" y="2678191"/>
          <a:ext cx="3025163" cy="762556"/>
        </a:xfrm>
        <a:prstGeom prst="rect">
          <a:avLst/>
        </a:prstGeom>
        <a:solidFill>
          <a:schemeClr val="accent2">
            <a:tint val="40000"/>
            <a:alpha val="90000"/>
            <a:hueOff val="-3741368"/>
            <a:satOff val="7526"/>
            <a:lumOff val="114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741368"/>
              <a:satOff val="7526"/>
              <a:lumOff val="1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Joined Wiley</a:t>
          </a:r>
          <a:endParaRPr lang="en-US" sz="1500" b="1" kern="1200">
            <a:latin typeface="Trebuchet MS" panose="020B0603020202020204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Beyond homework</a:t>
          </a:r>
        </a:p>
      </dsp:txBody>
      <dsp:txXfrm>
        <a:off x="5363838" y="2678191"/>
        <a:ext cx="3025163" cy="762556"/>
      </dsp:txXfrm>
    </dsp:sp>
    <dsp:sp modelId="{D151A817-E27C-4892-9CD7-2210863B6C76}">
      <dsp:nvSpPr>
        <dsp:cNvPr id="0" name=""/>
        <dsp:cNvSpPr/>
      </dsp:nvSpPr>
      <dsp:spPr>
        <a:xfrm>
          <a:off x="6876419" y="1940718"/>
          <a:ext cx="0" cy="271700"/>
        </a:xfrm>
        <a:prstGeom prst="line">
          <a:avLst/>
        </a:prstGeom>
        <a:noFill/>
        <a:ln w="1270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6C0AA-99D7-421F-97EB-DEF25A2F1D01}">
      <dsp:nvSpPr>
        <dsp:cNvPr id="0" name=""/>
        <dsp:cNvSpPr/>
      </dsp:nvSpPr>
      <dsp:spPr>
        <a:xfrm rot="2700000">
          <a:off x="5127386" y="1910528"/>
          <a:ext cx="60380" cy="60380"/>
        </a:xfrm>
        <a:prstGeom prst="rect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E064B-7E47-4BA5-B164-22EE086744AD}">
      <dsp:nvSpPr>
        <dsp:cNvPr id="0" name=""/>
        <dsp:cNvSpPr/>
      </dsp:nvSpPr>
      <dsp:spPr>
        <a:xfrm rot="2700000">
          <a:off x="6846229" y="1910528"/>
          <a:ext cx="60380" cy="60380"/>
        </a:xfrm>
        <a:prstGeom prst="rect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7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0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3029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6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0658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6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23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8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1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9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/>
              <a:t>Knewton Adaptive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/>
              <a:t>Michael Binger, Illya Bomash, Andrew Jones</a:t>
            </a:r>
          </a:p>
          <a:p>
            <a:pPr algn="l"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Product AI Guild, </a:t>
            </a:r>
            <a:r>
              <a:rPr lang="en-US"/>
              <a:t>March 4</a:t>
            </a:r>
            <a:r>
              <a:rPr lang="en-US" baseline="30000"/>
              <a:t>th</a:t>
            </a:r>
            <a:r>
              <a:rPr lang="en-US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66C9-1E58-478B-A925-18CF9B89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assignment pedagogy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B758795-837D-40B5-AF0D-570ED3557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09" y="2160589"/>
            <a:ext cx="6837117" cy="3880773"/>
          </a:xfrm>
        </p:spPr>
      </p:pic>
    </p:spTree>
    <p:extLst>
      <p:ext uri="{BB962C8B-B14F-4D97-AF65-F5344CB8AC3E}">
        <p14:creationId xmlns:p14="http://schemas.microsoft.com/office/powerpoint/2010/main" val="424480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025F0-AB9D-4D86-A585-06E8D0FB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Insights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F89DE-DC28-4DAF-9C28-CD8D120B3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Gain visibility into how individual content assets are contributing to outcomes</a:t>
            </a:r>
            <a:endParaRPr lang="en-US"/>
          </a:p>
          <a:p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Expose content issues and position editors to be targeted with content investments</a:t>
            </a:r>
            <a:endParaRPr lang="en-US"/>
          </a:p>
          <a:p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Identify high-performing content and replicate best practices </a:t>
            </a:r>
            <a:endParaRPr lang="en-US"/>
          </a:p>
          <a:p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8AC9A1D-CD76-4D12-92C7-AFA26DB1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91" y="1558755"/>
            <a:ext cx="6900439" cy="41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0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DBC0-91A3-4AFA-89AC-E88BC56C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8" y="609600"/>
            <a:ext cx="9956692" cy="1320800"/>
          </a:xfrm>
        </p:spPr>
        <p:txBody>
          <a:bodyPr/>
          <a:lstStyle/>
          <a:p>
            <a:r>
              <a:rPr lang="en-US"/>
              <a:t>Adaptivity flexible enough for many products</a:t>
            </a: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85CEC04-E360-4BB6-A05B-66AAA010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0" y="1584306"/>
            <a:ext cx="10634420" cy="46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2A14-C58A-4FF8-B496-036ADEEF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BC9BD-B169-484E-8057-094655624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What makes it go?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7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013705-7F58-4946-A98B-7496813A6AD8}"/>
              </a:ext>
            </a:extLst>
          </p:cNvPr>
          <p:cNvSpPr/>
          <p:nvPr/>
        </p:nvSpPr>
        <p:spPr>
          <a:xfrm>
            <a:off x="2107596" y="1297367"/>
            <a:ext cx="5522923" cy="1070787"/>
          </a:xfrm>
          <a:prstGeom prst="roundRect">
            <a:avLst/>
          </a:prstGeom>
          <a:solidFill>
            <a:srgbClr val="CE6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C2A14-C58A-4FF8-B496-036ADEEF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97" y="242339"/>
            <a:ext cx="8596668" cy="705148"/>
          </a:xfrm>
        </p:spPr>
        <p:txBody>
          <a:bodyPr>
            <a:normAutofit fontScale="90000"/>
          </a:bodyPr>
          <a:lstStyle/>
          <a:p>
            <a:r>
              <a:rPr lang="en-US"/>
              <a:t> </a:t>
            </a:r>
            <a:br>
              <a:rPr lang="en-US"/>
            </a:br>
            <a:r>
              <a:rPr lang="en-US"/>
              <a:t>Our Model Landscape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D907B3-2D74-4031-A7BA-73E9C680A2BE}"/>
              </a:ext>
            </a:extLst>
          </p:cNvPr>
          <p:cNvSpPr/>
          <p:nvPr/>
        </p:nvSpPr>
        <p:spPr>
          <a:xfrm>
            <a:off x="3786054" y="2951832"/>
            <a:ext cx="1637912" cy="762000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Proficiency 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58F65A-FA26-4BDA-A9A1-8C802D3D3C62}"/>
              </a:ext>
            </a:extLst>
          </p:cNvPr>
          <p:cNvSpPr/>
          <p:nvPr/>
        </p:nvSpPr>
        <p:spPr>
          <a:xfrm>
            <a:off x="2168585" y="4132095"/>
            <a:ext cx="1513355" cy="666751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Analytics 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CE906A-BD16-44A6-AF79-9B1561370F88}"/>
              </a:ext>
            </a:extLst>
          </p:cNvPr>
          <p:cNvSpPr/>
          <p:nvPr/>
        </p:nvSpPr>
        <p:spPr>
          <a:xfrm>
            <a:off x="5045134" y="4081993"/>
            <a:ext cx="2238719" cy="762000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Recommendation</a:t>
            </a:r>
            <a:endParaRPr lang="en-US"/>
          </a:p>
          <a:p>
            <a:pPr algn="ctr"/>
            <a:r>
              <a:rPr lang="en-US">
                <a:solidFill>
                  <a:schemeClr val="tx1"/>
                </a:solidFill>
              </a:rPr>
              <a:t>Models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230455-F3C2-4DA8-9A30-BFFC9BAA45DC}"/>
              </a:ext>
            </a:extLst>
          </p:cNvPr>
          <p:cNvSpPr/>
          <p:nvPr/>
        </p:nvSpPr>
        <p:spPr>
          <a:xfrm>
            <a:off x="2214447" y="5724167"/>
            <a:ext cx="1513355" cy="6667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Instructors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FAAD64-4A1E-4683-8613-19C36ACC5FA6}"/>
              </a:ext>
            </a:extLst>
          </p:cNvPr>
          <p:cNvSpPr/>
          <p:nvPr/>
        </p:nvSpPr>
        <p:spPr>
          <a:xfrm>
            <a:off x="5226841" y="5682978"/>
            <a:ext cx="1513355" cy="6667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Students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C785A0-7B8D-4626-B53E-1ECD030855D2}"/>
              </a:ext>
            </a:extLst>
          </p:cNvPr>
          <p:cNvCxnSpPr/>
          <p:nvPr/>
        </p:nvCxnSpPr>
        <p:spPr>
          <a:xfrm>
            <a:off x="5422822" y="3332097"/>
            <a:ext cx="762628" cy="723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D812BA-2D41-4B88-91BD-0DA8158963C9}"/>
              </a:ext>
            </a:extLst>
          </p:cNvPr>
          <p:cNvCxnSpPr>
            <a:cxnSpLocks/>
          </p:cNvCxnSpPr>
          <p:nvPr/>
        </p:nvCxnSpPr>
        <p:spPr>
          <a:xfrm>
            <a:off x="3724222" y="4463865"/>
            <a:ext cx="1296815" cy="1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73FA38-6329-4971-A8D1-8484C0BEA190}"/>
              </a:ext>
            </a:extLst>
          </p:cNvPr>
          <p:cNvCxnSpPr>
            <a:cxnSpLocks/>
          </p:cNvCxnSpPr>
          <p:nvPr/>
        </p:nvCxnSpPr>
        <p:spPr>
          <a:xfrm flipH="1">
            <a:off x="2836795" y="3331832"/>
            <a:ext cx="898131" cy="774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517E03-73E9-4B1E-8D71-245E5B6377B0}"/>
              </a:ext>
            </a:extLst>
          </p:cNvPr>
          <p:cNvCxnSpPr>
            <a:cxnSpLocks/>
          </p:cNvCxnSpPr>
          <p:nvPr/>
        </p:nvCxnSpPr>
        <p:spPr>
          <a:xfrm>
            <a:off x="2879564" y="4804194"/>
            <a:ext cx="89425" cy="914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ED5A57-1279-4996-85AB-742D0D07FB8A}"/>
              </a:ext>
            </a:extLst>
          </p:cNvPr>
          <p:cNvCxnSpPr>
            <a:cxnSpLocks/>
          </p:cNvCxnSpPr>
          <p:nvPr/>
        </p:nvCxnSpPr>
        <p:spPr>
          <a:xfrm>
            <a:off x="2879406" y="4810122"/>
            <a:ext cx="3168177" cy="838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8CC414-EC66-484D-A39F-A8745C1B1F40}"/>
              </a:ext>
            </a:extLst>
          </p:cNvPr>
          <p:cNvCxnSpPr>
            <a:cxnSpLocks/>
          </p:cNvCxnSpPr>
          <p:nvPr/>
        </p:nvCxnSpPr>
        <p:spPr>
          <a:xfrm flipH="1">
            <a:off x="6085788" y="4848012"/>
            <a:ext cx="79821" cy="794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3C29EF-B534-4253-B977-CE193E9682BF}"/>
              </a:ext>
            </a:extLst>
          </p:cNvPr>
          <p:cNvSpPr/>
          <p:nvPr/>
        </p:nvSpPr>
        <p:spPr>
          <a:xfrm>
            <a:off x="2292019" y="1466771"/>
            <a:ext cx="1637912" cy="762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Knowledge Graph</a:t>
            </a: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B92C58-5039-4E93-8B38-561C8B8A57EF}"/>
              </a:ext>
            </a:extLst>
          </p:cNvPr>
          <p:cNvSpPr/>
          <p:nvPr/>
        </p:nvSpPr>
        <p:spPr>
          <a:xfrm>
            <a:off x="4105860" y="1479470"/>
            <a:ext cx="1423797" cy="7368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Student History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842506-8B41-446E-9889-F4E2F4E53642}"/>
              </a:ext>
            </a:extLst>
          </p:cNvPr>
          <p:cNvSpPr/>
          <p:nvPr/>
        </p:nvSpPr>
        <p:spPr>
          <a:xfrm>
            <a:off x="5705588" y="1441368"/>
            <a:ext cx="1738673" cy="7368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Content Difficulties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3D2E0D-6608-4D84-B112-5126B4772020}"/>
              </a:ext>
            </a:extLst>
          </p:cNvPr>
          <p:cNvCxnSpPr/>
          <p:nvPr/>
        </p:nvCxnSpPr>
        <p:spPr>
          <a:xfrm flipH="1">
            <a:off x="4641850" y="2425700"/>
            <a:ext cx="38100" cy="482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13E7C4-16FB-483D-A800-BF7A755A34EC}"/>
              </a:ext>
            </a:extLst>
          </p:cNvPr>
          <p:cNvCxnSpPr>
            <a:cxnSpLocks/>
          </p:cNvCxnSpPr>
          <p:nvPr/>
        </p:nvCxnSpPr>
        <p:spPr>
          <a:xfrm>
            <a:off x="4933950" y="2444750"/>
            <a:ext cx="1308100" cy="16129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938D7-0075-4B76-ACF6-CD9D08679547}"/>
              </a:ext>
            </a:extLst>
          </p:cNvPr>
          <p:cNvCxnSpPr>
            <a:cxnSpLocks/>
          </p:cNvCxnSpPr>
          <p:nvPr/>
        </p:nvCxnSpPr>
        <p:spPr>
          <a:xfrm flipH="1">
            <a:off x="2774950" y="2444749"/>
            <a:ext cx="1631950" cy="16637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CD0465-5F71-434C-9F92-09E6A149E17D}"/>
              </a:ext>
            </a:extLst>
          </p:cNvPr>
          <p:cNvSpPr txBox="1"/>
          <p:nvPr/>
        </p:nvSpPr>
        <p:spPr>
          <a:xfrm>
            <a:off x="419100" y="1714500"/>
            <a:ext cx="908050" cy="375682"/>
          </a:xfrm>
          <a:prstGeom prst="rect">
            <a:avLst/>
          </a:prstGeom>
          <a:solidFill>
            <a:srgbClr val="CE60F0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B4B5BE-C293-4588-BC51-E2399B6AB804}"/>
              </a:ext>
            </a:extLst>
          </p:cNvPr>
          <p:cNvSpPr txBox="1"/>
          <p:nvPr/>
        </p:nvSpPr>
        <p:spPr>
          <a:xfrm>
            <a:off x="469900" y="3752850"/>
            <a:ext cx="908050" cy="37568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DCB95E-B3BF-4621-8CBD-A0A0EFDEF6E6}"/>
              </a:ext>
            </a:extLst>
          </p:cNvPr>
          <p:cNvSpPr txBox="1"/>
          <p:nvPr/>
        </p:nvSpPr>
        <p:spPr>
          <a:xfrm>
            <a:off x="311150" y="5791199"/>
            <a:ext cx="133350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Consumers</a:t>
            </a:r>
          </a:p>
        </p:txBody>
      </p:sp>
    </p:spTree>
    <p:extLst>
      <p:ext uri="{BB962C8B-B14F-4D97-AF65-F5344CB8AC3E}">
        <p14:creationId xmlns:p14="http://schemas.microsoft.com/office/powerpoint/2010/main" val="41959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33A5-64DE-4B66-92CF-6A21BA52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6" y="165751"/>
            <a:ext cx="8596668" cy="815466"/>
          </a:xfrm>
        </p:spPr>
        <p:txBody>
          <a:bodyPr/>
          <a:lstStyle/>
          <a:p>
            <a:r>
              <a:rPr lang="en-US"/>
              <a:t>Knowledge Graph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67AFFD5-0279-4BB9-9334-F44D8198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97" y="1325075"/>
            <a:ext cx="11674716" cy="44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0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95E7-4B67-4E47-9038-F7269D06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570"/>
          </a:xfrm>
        </p:spPr>
        <p:txBody>
          <a:bodyPr/>
          <a:lstStyle/>
          <a:p>
            <a:r>
              <a:rPr lang="en-US"/>
              <a:t>Functional Features of Proficiency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851A-B9A5-4078-A483-49D19E63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7013"/>
            <a:ext cx="8596668" cy="4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Fast: Learns student proficiencies on relevant concepts in milliseconds</a:t>
            </a:r>
          </a:p>
          <a:p>
            <a:r>
              <a:rPr lang="en-US">
                <a:ea typeface="+mn-lt"/>
                <a:cs typeface="+mn-lt"/>
              </a:rPr>
              <a:t>Handle 10k's of real-time users each day</a:t>
            </a:r>
          </a:p>
          <a:p>
            <a:r>
              <a:rPr lang="en-US"/>
              <a:t>Inputs: </a:t>
            </a:r>
          </a:p>
          <a:p>
            <a:pPr lvl="1"/>
            <a:r>
              <a:rPr lang="en-US"/>
              <a:t>Student history</a:t>
            </a:r>
          </a:p>
          <a:p>
            <a:pPr lvl="1"/>
            <a:r>
              <a:rPr lang="en-US"/>
              <a:t>Knowledge graph</a:t>
            </a:r>
          </a:p>
          <a:p>
            <a:pPr lvl="1"/>
            <a:r>
              <a:rPr lang="en-US"/>
              <a:t>Content parameters learned offline</a:t>
            </a:r>
          </a:p>
          <a:p>
            <a:r>
              <a:rPr lang="en-US"/>
              <a:t>Outputs: Full </a:t>
            </a:r>
            <a:r>
              <a:rPr lang="en-US" i="1"/>
              <a:t>proficiency distributions</a:t>
            </a:r>
            <a:r>
              <a:rPr lang="en-US"/>
              <a:t>, not just point estimates</a:t>
            </a:r>
          </a:p>
          <a:p>
            <a:r>
              <a:rPr lang="en-US"/>
              <a:t>Final outputs are </a:t>
            </a:r>
            <a:r>
              <a:rPr lang="en-US" i="1"/>
              <a:t>score distributions</a:t>
            </a:r>
            <a:r>
              <a:rPr lang="en-US"/>
              <a:t>, which can be interpreted as product statements such as:</a:t>
            </a:r>
            <a:br>
              <a:rPr lang="en-US"/>
            </a:br>
            <a:br>
              <a:rPr lang="en-US"/>
            </a:br>
            <a:r>
              <a:rPr lang="en-US"/>
              <a:t>"We are X% confident that student S would score at least Y% on an exam of this material now"  </a:t>
            </a:r>
          </a:p>
        </p:txBody>
      </p:sp>
    </p:spTree>
    <p:extLst>
      <p:ext uri="{BB962C8B-B14F-4D97-AF65-F5344CB8AC3E}">
        <p14:creationId xmlns:p14="http://schemas.microsoft.com/office/powerpoint/2010/main" val="160615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95E7-4B67-4E47-9038-F7269D06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2570"/>
          </a:xfrm>
        </p:spPr>
        <p:txBody>
          <a:bodyPr/>
          <a:lstStyle/>
          <a:p>
            <a:r>
              <a:rPr lang="en-US"/>
              <a:t>Modelling Features of Proficiency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851A-B9A5-4078-A483-49D19E63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7898"/>
            <a:ext cx="8596668" cy="25380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solidFill>
                  <a:schemeClr val="tx1"/>
                </a:solidFill>
              </a:rPr>
              <a:t>Student learning*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accounted for via recency effects</a:t>
            </a:r>
          </a:p>
          <a:p>
            <a:r>
              <a:rPr lang="en-US" b="1">
                <a:solidFill>
                  <a:schemeClr val="tx1"/>
                </a:solidFill>
              </a:rPr>
              <a:t>Content difficulties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(learned in offline job)</a:t>
            </a:r>
          </a:p>
          <a:p>
            <a:r>
              <a:rPr lang="en-US" b="1">
                <a:solidFill>
                  <a:schemeClr val="tx1"/>
                </a:solidFill>
              </a:rPr>
              <a:t>Prerequisite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relationships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in graph ⇒ proficiency “propagation”</a:t>
            </a:r>
          </a:p>
          <a:p>
            <a:r>
              <a:rPr lang="en-US" b="1">
                <a:solidFill>
                  <a:schemeClr val="tx1"/>
                </a:solidFill>
              </a:rPr>
              <a:t>Proficiency sharing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across multiple levels of content granularity: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Concepts (i.e. "sub-LOs")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Learning Objectives (LOs)</a:t>
            </a:r>
          </a:p>
          <a:p>
            <a:pPr lvl="1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Topics or domain proficiency</a:t>
            </a:r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D01EA4E6-6AFE-4BBA-A04E-21FC1D12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54" y="2871284"/>
            <a:ext cx="1694718" cy="111882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8B10B2-6917-4C00-930C-ADB64BC2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45" y="2825264"/>
            <a:ext cx="1931377" cy="11114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559B36-FC24-4F9B-9C0A-3A3BBFBB29D2}"/>
              </a:ext>
            </a:extLst>
          </p:cNvPr>
          <p:cNvSpPr txBox="1">
            <a:spLocks/>
          </p:cNvSpPr>
          <p:nvPr/>
        </p:nvSpPr>
        <p:spPr>
          <a:xfrm>
            <a:off x="634510" y="4281934"/>
            <a:ext cx="8596668" cy="169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>
                <a:solidFill>
                  <a:schemeClr val="tx1"/>
                </a:solidFill>
              </a:rPr>
              <a:t>Multi-alignment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: Questions assessing multiple concepts</a:t>
            </a:r>
          </a:p>
          <a:p>
            <a:pPr marL="285750" indent="-285750"/>
            <a:r>
              <a:rPr lang="en-US" b="1">
                <a:solidFill>
                  <a:schemeClr val="tx1"/>
                </a:solidFill>
              </a:rPr>
              <a:t>Forgetting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over time</a:t>
            </a:r>
          </a:p>
          <a:p>
            <a:pPr marL="285750" indent="-285750"/>
            <a:r>
              <a:rPr lang="en-US" b="1">
                <a:solidFill>
                  <a:schemeClr val="tx1"/>
                </a:solidFill>
              </a:rPr>
              <a:t>Exam specific effects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modelling "exam time student affect noise"</a:t>
            </a:r>
          </a:p>
        </p:txBody>
      </p:sp>
    </p:spTree>
    <p:extLst>
      <p:ext uri="{BB962C8B-B14F-4D97-AF65-F5344CB8AC3E}">
        <p14:creationId xmlns:p14="http://schemas.microsoft.com/office/powerpoint/2010/main" val="35129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8B73-76AB-48AF-BCF5-0B449B95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46" y="162658"/>
            <a:ext cx="8596668" cy="822570"/>
          </a:xfrm>
        </p:spPr>
        <p:txBody>
          <a:bodyPr/>
          <a:lstStyle/>
          <a:p>
            <a:r>
              <a:rPr lang="en-US"/>
              <a:t>Overview of Modelling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D82AB-9B29-42CF-AE5B-BDCAF5AA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1" y="922339"/>
            <a:ext cx="8596668" cy="53395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solidFill>
                  <a:schemeClr val="tx1"/>
                </a:solidFill>
              </a:rPr>
              <a:t>"Recursive Normal Approximation" (RNA)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which yields closed form update equations for both proficiency mean vector and the full covariance matrix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Starting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point is Item Response Theory (IRT)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Pure IRT is inadequate: No temporality (recency, forgetting) and only computes point estimates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Make Bayesian: Add a multivariate Normal prior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Compute posterior integrals exactly for the updated means and covariances</a:t>
            </a:r>
          </a:p>
          <a:p>
            <a:pPr lvl="2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Don't need expensive hill-climbing optimization, which anyways only yield mode estimates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Temporality added as Gaussian stochastic processes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Recency: Generalization of Wiener process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Forgetting: Ornstein-Uhlenbeck (OU) process</a:t>
            </a:r>
          </a:p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Two types of multi-alignment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Disjunctive IRT ("OR") for proficiency sharing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Conjunctive IRT ("AND") for multi-aligned questions</a:t>
            </a:r>
          </a:p>
          <a:p>
            <a:r>
              <a:rPr lang="en-US" b="1">
                <a:solidFill>
                  <a:schemeClr val="tx1"/>
                </a:solidFill>
              </a:rPr>
              <a:t>Elegant mathematical framework that robustly models all desired features</a:t>
            </a:r>
          </a:p>
          <a:p>
            <a:pPr lvl="1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We continue finding that new model desired/features fit nicely into RNA framework</a:t>
            </a:r>
          </a:p>
          <a:p>
            <a:r>
              <a:rPr lang="en-US" b="1">
                <a:solidFill>
                  <a:schemeClr val="tx1"/>
                </a:solidFill>
              </a:rPr>
              <a:t>Beginning publication process this quarter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8B73-76AB-48AF-BCF5-0B449B95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3158"/>
            <a:ext cx="8596668" cy="881185"/>
          </a:xfrm>
        </p:spPr>
        <p:txBody>
          <a:bodyPr/>
          <a:lstStyle/>
          <a:p>
            <a:r>
              <a:rPr lang="en-US"/>
              <a:t>Predicted Score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D82AB-9B29-42CF-AE5B-BDCAF5AA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1359"/>
            <a:ext cx="8596668" cy="15434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Predicted Score analytic (and API endpoint) provides our "best" predictions on student performance on upcoming exam</a:t>
            </a:r>
          </a:p>
          <a:p>
            <a:r>
              <a:rPr lang="en-US"/>
              <a:t>Outputs a score </a:t>
            </a:r>
            <a:r>
              <a:rPr lang="en-US" i="1"/>
              <a:t>distribution</a:t>
            </a:r>
            <a:r>
              <a:rPr lang="en-US"/>
              <a:t> </a:t>
            </a:r>
          </a:p>
          <a:p>
            <a:r>
              <a:rPr lang="en-US"/>
              <a:t>How to we decide how accurate a predictive distribution is? </a:t>
            </a:r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A1010F3-6D5B-4A28-90C0-A7A8A2F0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73" y="2957536"/>
            <a:ext cx="4758103" cy="323625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970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2A14-C58A-4FF8-B496-036ADEEF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 </a:t>
            </a:r>
            <a:r>
              <a:rPr lang="en-US" err="1"/>
              <a:t>Knewton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BC9BD-B169-484E-8057-094655624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3380-7170-4B09-939C-D2051DC0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How accurate is this prediction?</a:t>
            </a:r>
          </a:p>
        </p:txBody>
      </p:sp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19997C6-1627-4C4B-B92D-96374F7D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1" y="1436811"/>
            <a:ext cx="3860189" cy="26233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1114-F851-4F34-83C7-478222E2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030" y="1376502"/>
            <a:ext cx="5411039" cy="3019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In school we learn accuracy metrics for:</a:t>
            </a:r>
          </a:p>
          <a:p>
            <a:pPr>
              <a:lnSpc>
                <a:spcPct val="90000"/>
              </a:lnSpc>
            </a:pPr>
            <a:r>
              <a:rPr lang="en-US" sz="1500"/>
              <a:t>Models with binary predictions for binary targets (i.e. question correctness)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precision, recall, F1</a:t>
            </a:r>
          </a:p>
          <a:p>
            <a:pPr>
              <a:lnSpc>
                <a:spcPct val="90000"/>
              </a:lnSpc>
            </a:pPr>
            <a:r>
              <a:rPr lang="en-US" sz="1500"/>
              <a:t>Models with probabilistic predictions for</a:t>
            </a:r>
            <a:r>
              <a:rPr lang="en-US" sz="1500">
                <a:ea typeface="+mn-lt"/>
                <a:cs typeface="+mn-lt"/>
              </a:rPr>
              <a:t> binary targets 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>
                <a:ea typeface="+mn-lt"/>
                <a:cs typeface="+mn-lt"/>
              </a:rPr>
              <a:t>AUC, log-loss, Brier score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Models with point-estimate predictions for continuous targets (i.e. exam scores)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RMSE, MAE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500"/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  <a:p>
            <a:pPr marL="914400" lvl="2" indent="0">
              <a:lnSpc>
                <a:spcPct val="90000"/>
              </a:lnSpc>
              <a:buNone/>
            </a:pPr>
            <a:endParaRPr lang="en-US" sz="1500"/>
          </a:p>
          <a:p>
            <a:pPr lvl="2">
              <a:lnSpc>
                <a:spcPct val="90000"/>
              </a:lnSpc>
            </a:pPr>
            <a:endParaRPr lang="en-US" sz="15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54721D-5AC1-4162-A58A-2A61743861EC}"/>
              </a:ext>
            </a:extLst>
          </p:cNvPr>
          <p:cNvSpPr txBox="1">
            <a:spLocks/>
          </p:cNvSpPr>
          <p:nvPr/>
        </p:nvSpPr>
        <p:spPr>
          <a:xfrm>
            <a:off x="290434" y="4449795"/>
            <a:ext cx="5593827" cy="1780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500">
                <a:ea typeface="+mn-lt"/>
                <a:cs typeface="+mn-lt"/>
              </a:rPr>
              <a:t>What about predictive distributions for continuous targets???</a:t>
            </a:r>
            <a:endParaRPr lang="en-US"/>
          </a:p>
          <a:p>
            <a:r>
              <a:rPr lang="en-US" sz="1500"/>
              <a:t>Rigorous treatment of this only given in 2007</a:t>
            </a:r>
          </a:p>
          <a:p>
            <a:r>
              <a:rPr lang="en-US" sz="1500"/>
              <a:t>A variety of "proper" scoring rules exist</a:t>
            </a:r>
          </a:p>
          <a:p>
            <a:r>
              <a:rPr lang="en-US" sz="1500"/>
              <a:t>We chose the "continuous ranked proability score" (CRPS)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500"/>
          </a:p>
          <a:p>
            <a:pPr marL="457200" lvl="1" indent="0">
              <a:lnSpc>
                <a:spcPct val="90000"/>
              </a:lnSpc>
              <a:buFont typeface="Wingdings 3" charset="2"/>
              <a:buNone/>
            </a:pPr>
            <a:endParaRPr lang="en-US" sz="1500"/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  <a:p>
            <a:pPr marL="914400" lvl="2" indent="0">
              <a:lnSpc>
                <a:spcPct val="90000"/>
              </a:lnSpc>
              <a:buNone/>
            </a:pPr>
            <a:endParaRPr lang="en-US" sz="1500"/>
          </a:p>
          <a:p>
            <a:pPr lvl="2">
              <a:lnSpc>
                <a:spcPct val="90000"/>
              </a:lnSpc>
            </a:pPr>
            <a:endParaRPr lang="en-US" sz="1500"/>
          </a:p>
        </p:txBody>
      </p:sp>
      <p:pic>
        <p:nvPicPr>
          <p:cNvPr id="14" name="Picture 15" descr="Chart&#10;&#10;Description automatically generated">
            <a:extLst>
              <a:ext uri="{FF2B5EF4-FFF2-40B4-BE49-F238E27FC236}">
                <a16:creationId xmlns:a16="http://schemas.microsoft.com/office/drawing/2014/main" id="{254823AD-E638-47BB-AABF-96B942A8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51" y="4510682"/>
            <a:ext cx="2992315" cy="201692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3A0585A-1CB9-457D-A5AE-01C1F42D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3" y="5989858"/>
            <a:ext cx="34480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5207-383D-450F-BF74-E61CE319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25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Predicted Score Model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8AEF-8569-48D2-B995-A6C5372E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9239"/>
            <a:ext cx="8596668" cy="45221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Want to choose "best" model hyperparameters</a:t>
            </a:r>
          </a:p>
          <a:p>
            <a:pPr lvl="1"/>
            <a:r>
              <a:rPr lang="en-US"/>
              <a:t>~10 dimensional config space (forgetting strength, recency, prior variances, etc)</a:t>
            </a:r>
          </a:p>
          <a:p>
            <a:r>
              <a:rPr lang="en-US"/>
              <a:t>Use historical data: mix of adaptive homework, review center, quizzes and tests</a:t>
            </a:r>
          </a:p>
          <a:p>
            <a:r>
              <a:rPr lang="en-US"/>
              <a:t>For each domain (i.e. knowledge graph):</a:t>
            </a:r>
          </a:p>
          <a:p>
            <a:pPr lvl="1"/>
            <a:r>
              <a:rPr lang="en-US"/>
              <a:t>For each test, run proficiency model for student history up to test</a:t>
            </a:r>
          </a:p>
          <a:p>
            <a:pPr lvl="1"/>
            <a:r>
              <a:rPr lang="en-US"/>
              <a:t>Compute predictive score distribution</a:t>
            </a:r>
          </a:p>
          <a:p>
            <a:pPr lvl="1"/>
            <a:r>
              <a:rPr lang="en-US"/>
              <a:t>Compute CRPS penalty (and other metrics) using the actual score</a:t>
            </a:r>
          </a:p>
          <a:p>
            <a:pPr lvl="1"/>
            <a:r>
              <a:rPr lang="en-US"/>
              <a:t>Average over domain</a:t>
            </a:r>
          </a:p>
          <a:p>
            <a:r>
              <a:rPr lang="en-US"/>
              <a:t>Problem: 10-D config space, and each point takes 3-15 min per domain!</a:t>
            </a:r>
          </a:p>
          <a:p>
            <a:r>
              <a:rPr lang="en-US"/>
              <a:t>Solution: Use Gaussian Process Regression (GPR) to balance exploration and exploitation of 10-D config space</a:t>
            </a:r>
          </a:p>
        </p:txBody>
      </p:sp>
    </p:spTree>
    <p:extLst>
      <p:ext uri="{BB962C8B-B14F-4D97-AF65-F5344CB8AC3E}">
        <p14:creationId xmlns:p14="http://schemas.microsoft.com/office/powerpoint/2010/main" val="152142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7A6F-59BC-4F01-AF39-9AA66F6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E02AF-048A-46BB-801F-44716454D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4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5564-5327-4317-9957-3C4E8F65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09FB-21FF-4A71-9C39-CE741158D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Incorporating user choices (agency)</a:t>
            </a:r>
          </a:p>
          <a:p>
            <a:r>
              <a:rPr lang="en-US" dirty="0"/>
              <a:t>Continuous reinforcement throughout learning lifecycle</a:t>
            </a:r>
          </a:p>
          <a:p>
            <a:r>
              <a:rPr lang="en-US" dirty="0"/>
              <a:t>Activity recommendations</a:t>
            </a:r>
          </a:p>
          <a:p>
            <a:r>
              <a:rPr lang="en-US" dirty="0"/>
              <a:t>Automated policy improvement</a:t>
            </a:r>
          </a:p>
          <a:p>
            <a:r>
              <a:rPr lang="en-US" dirty="0"/>
              <a:t>AI/NLP content understanding</a:t>
            </a:r>
          </a:p>
          <a:p>
            <a:r>
              <a:rPr lang="en-US" dirty="0"/>
              <a:t>Study coaching</a:t>
            </a:r>
          </a:p>
        </p:txBody>
      </p:sp>
    </p:spTree>
    <p:extLst>
      <p:ext uri="{BB962C8B-B14F-4D97-AF65-F5344CB8AC3E}">
        <p14:creationId xmlns:p14="http://schemas.microsoft.com/office/powerpoint/2010/main" val="12781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A76A-8DE5-4696-AA38-691D654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Brief history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C3F8E668-CAA6-49BB-AD43-E50490C8A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93356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2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5E79719-CD64-4A3C-B374-A85934419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565550D-61B6-4380-9EEB-25E6035C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432F638-2464-4196-A144-2563EDE84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EA9B21D-3F84-44E5-ADDB-D87BB88DD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5811480-DAF7-4840-9C2C-F1F5C7EE0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9BABDC6-5194-476D-9B8C-8AE750AA7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B89C7B3-5879-423C-9975-CEF419D6E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28BF925-C275-4EC9-8DCA-224928F994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159841-5D94-418C-B2E3-94F49BDD2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05B075A-C260-4F51-B845-C43EA77FA7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E66C0AA-99D7-421F-97EB-DEF25A2F1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A5B1CF2-9CAC-4F54-A29A-4732A3248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247E92C-D596-47C9-9B48-5F76858CD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21E064B-7E47-4BA5-B164-22EE08674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151A817-E27C-4892-9CD7-2210863B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3B63BC7-1295-4855-BCA0-E1DEF4B44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FB889DD-621E-43F3-820F-E09303632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A76A-8DE5-4696-AA38-691D654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approach to “Product AI”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19AF0881-A225-478C-B174-A2C5BB016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Start with desired outcomes</a:t>
            </a:r>
          </a:p>
          <a:p>
            <a:r>
              <a:rPr lang="en-US"/>
              <a:t>Create capabilities and product features in support of that</a:t>
            </a:r>
          </a:p>
        </p:txBody>
      </p:sp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228063DE-51F0-4A3F-B2E2-FD57F2991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 r="3" b="3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4B4E5A-7C2C-446A-9039-4D9D1340EAA2}"/>
              </a:ext>
            </a:extLst>
          </p:cNvPr>
          <p:cNvSpPr/>
          <p:nvPr/>
        </p:nvSpPr>
        <p:spPr>
          <a:xfrm>
            <a:off x="1158854" y="3053625"/>
            <a:ext cx="2112119" cy="557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FAA22B-E3C1-45AE-90A0-D3B70FCD7F0A}"/>
              </a:ext>
            </a:extLst>
          </p:cNvPr>
          <p:cNvSpPr/>
          <p:nvPr/>
        </p:nvSpPr>
        <p:spPr>
          <a:xfrm>
            <a:off x="3327229" y="2593356"/>
            <a:ext cx="2245085" cy="1027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3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2A14-C58A-4FF8-B496-036ADEEF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BC9BD-B169-484E-8057-094655624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AI-Assisted Teaching and Learning</a:t>
            </a:r>
          </a:p>
        </p:txBody>
      </p:sp>
    </p:spTree>
    <p:extLst>
      <p:ext uri="{BB962C8B-B14F-4D97-AF65-F5344CB8AC3E}">
        <p14:creationId xmlns:p14="http://schemas.microsoft.com/office/powerpoint/2010/main" val="332559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89C14300-1ED8-4FEA-9DB4-56070F2C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01" y="4391375"/>
            <a:ext cx="2743200" cy="2570085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9D60E318-CA47-41F6-8AC0-595C28D2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83" y="2356567"/>
            <a:ext cx="2743200" cy="2279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AE38E-1CAF-45E6-894C-985681FC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broad API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AEC1-3A80-42F9-8A12-B41BDE87B9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B07B1-E452-4CCC-9660-CC4874826F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Analytics</a:t>
            </a:r>
          </a:p>
          <a:p>
            <a:pPr lvl="1"/>
            <a:r>
              <a:rPr lang="en-US"/>
              <a:t>About Students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About Content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85982C2-AC7D-4C28-B640-12D71D08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62" y="2694990"/>
            <a:ext cx="2743200" cy="266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94CE-F75A-49E3-8C3E-13010FF4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Knewton Alta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A9207-2DD2-4DA6-AA5B-2B016FD14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3276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charset="2"/>
              <a:buChar char="•"/>
            </a:pPr>
            <a:r>
              <a:rPr lang="en-US"/>
              <a:t>Mastery-based courseware for higher ed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1:1 attention at a low price point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Powered by adaptive pedagogy and analytics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Instructors select learning objective and due dates and deliver analytics-targeted interventions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Alta guides students on personalized "learning paths" to mastering assigned learning objectives</a:t>
            </a:r>
          </a:p>
          <a:p>
            <a:pPr marL="285750" indent="-285750">
              <a:buFont typeface="Arial" charset="2"/>
              <a:buChar char="•"/>
            </a:pPr>
            <a:endParaRPr lang="en-US"/>
          </a:p>
          <a:p>
            <a:pPr marL="285750" indent="-285750">
              <a:buFont typeface="Arial" charset="2"/>
              <a:buChar char="•"/>
            </a:pPr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6C8B7-81F9-40DD-811D-0C406FB8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094" y="479639"/>
            <a:ext cx="7711046" cy="5722400"/>
          </a:xfrm>
        </p:spPr>
      </p:pic>
    </p:spTree>
    <p:extLst>
      <p:ext uri="{BB962C8B-B14F-4D97-AF65-F5344CB8AC3E}">
        <p14:creationId xmlns:p14="http://schemas.microsoft.com/office/powerpoint/2010/main" val="114744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94CE-F75A-49E3-8C3E-13010FF4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Knewton Alta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A9207-2DD2-4DA6-AA5B-2B016FD14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3276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charset="2"/>
              <a:buChar char="•"/>
            </a:pPr>
            <a:r>
              <a:rPr lang="en-US"/>
              <a:t>Analytics to guide instructor interventions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"Class readiness" predictors for exams</a:t>
            </a:r>
          </a:p>
          <a:p>
            <a:pPr marL="285750" indent="-285750">
              <a:buFont typeface="Arial" charset="2"/>
              <a:buChar char="•"/>
            </a:pPr>
            <a:endParaRPr lang="en-US"/>
          </a:p>
          <a:p>
            <a:pPr marL="285750" indent="-285750">
              <a:buFont typeface="Arial" charset="2"/>
              <a:buChar char="•"/>
            </a:pPr>
            <a:endParaRPr lang="en-US"/>
          </a:p>
          <a:p>
            <a:pPr marL="285750" indent="-285750">
              <a:buFont typeface="Arial" charset="2"/>
              <a:buChar char="•"/>
            </a:pPr>
            <a:endParaRPr lang="en-US"/>
          </a:p>
        </p:txBody>
      </p:sp>
      <p:pic>
        <p:nvPicPr>
          <p:cNvPr id="5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89A4E5F-4B4B-47C3-8B7D-B91C422E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945" y="204432"/>
            <a:ext cx="7406832" cy="64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3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94CE-F75A-49E3-8C3E-13010FF4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WileyPLUS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A9207-2DD2-4DA6-AA5B-2B016FD14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charset="2"/>
              <a:buChar char="•"/>
            </a:pPr>
            <a:r>
              <a:rPr lang="en-US"/>
              <a:t>Adaptive assignments to supplement existing, static problem sets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Instructor chooses learning objectives and assignment intent</a:t>
            </a:r>
          </a:p>
          <a:p>
            <a:pPr marL="285750" indent="-285750">
              <a:buFont typeface="Arial" charset="2"/>
              <a:buChar char="•"/>
            </a:pPr>
            <a:r>
              <a:rPr lang="en-US"/>
              <a:t>Three kinds of recommendations pedagogy possible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829737-9A62-441D-83BB-8CD8C061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71" y="40075"/>
            <a:ext cx="5862233" cy="80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08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7AAD7611F3C34DA1DDF5AE0ABA0A6C" ma:contentTypeVersion="2" ma:contentTypeDescription="Create a new document." ma:contentTypeScope="" ma:versionID="16c55b7ff6218bb4a4604507f8a3bb3d">
  <xsd:schema xmlns:xsd="http://www.w3.org/2001/XMLSchema" xmlns:xs="http://www.w3.org/2001/XMLSchema" xmlns:p="http://schemas.microsoft.com/office/2006/metadata/properties" xmlns:ns2="3f6651d8-1963-44c6-9ac7-b7c81be062f1" targetNamespace="http://schemas.microsoft.com/office/2006/metadata/properties" ma:root="true" ma:fieldsID="25d6b8c9c1e9edd19e575121936f9d4f" ns2:_="">
    <xsd:import namespace="3f6651d8-1963-44c6-9ac7-b7c81be06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651d8-1963-44c6-9ac7-b7c81be06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90E50D-A027-4CE9-B6DD-9835EFDD2545}">
  <ds:schemaRefs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a06288f9-a815-4878-b696-1d33f563b055"/>
    <ds:schemaRef ds:uri="f758bcf7-7973-415a-9d7b-46917259982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4A27D9-4FB2-41A3-94D7-E8824E42B0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AE8D6D-2AF5-4541-BA7E-DD1A9478E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6651d8-1963-44c6-9ac7-b7c81be06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851</Words>
  <Application>Microsoft Office PowerPoint</Application>
  <PresentationFormat>Widescreen</PresentationFormat>
  <Paragraphs>147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Facet</vt:lpstr>
      <vt:lpstr>Knewton Adaptive Platform</vt:lpstr>
      <vt:lpstr>Intro to Knewton</vt:lpstr>
      <vt:lpstr>Brief history</vt:lpstr>
      <vt:lpstr>Our approach to “Product AI”</vt:lpstr>
      <vt:lpstr>Adaptive products</vt:lpstr>
      <vt:lpstr>Two broad API offerings</vt:lpstr>
      <vt:lpstr>Knewton Alta</vt:lpstr>
      <vt:lpstr>Knewton Alta</vt:lpstr>
      <vt:lpstr>WileyPLUS</vt:lpstr>
      <vt:lpstr>Review assignment pedagogy</vt:lpstr>
      <vt:lpstr>Content Insights</vt:lpstr>
      <vt:lpstr>Adaptivity flexible enough for many products</vt:lpstr>
      <vt:lpstr>Adaptive technologies</vt:lpstr>
      <vt:lpstr>  Our Model Landscape</vt:lpstr>
      <vt:lpstr>Knowledge Graph</vt:lpstr>
      <vt:lpstr>Functional Features of Proficiency Model</vt:lpstr>
      <vt:lpstr>Modelling Features of Proficiency Model</vt:lpstr>
      <vt:lpstr>Overview of Modelling Approach</vt:lpstr>
      <vt:lpstr>Predicted Score Model Calibration</vt:lpstr>
      <vt:lpstr>How accurate is this prediction?</vt:lpstr>
      <vt:lpstr>Predicted Score Model Calibration</vt:lpstr>
      <vt:lpstr>Future directions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Bomash, Illya</cp:lastModifiedBy>
  <cp:revision>24</cp:revision>
  <dcterms:created xsi:type="dcterms:W3CDTF">2021-03-01T13:27:07Z</dcterms:created>
  <dcterms:modified xsi:type="dcterms:W3CDTF">2023-03-10T15:40:27Z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0x0101001A7AAD7611F3C34DA1DDF5AE0ABA0A6C</vt:lpwstr>
  </property>
</Properties>
</file>